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4"/>
  </p:sldMasterIdLst>
  <p:notesMasterIdLst>
    <p:notesMasterId r:id="rId43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Lato" panose="020F0502020204030203" pitchFamily="3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ACC13A-81C4-495D-915B-A40BAA342B89}">
  <a:tblStyle styleId="{89ACC13A-81C4-495D-915B-A40BAA342B89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FF8"/>
          </a:solidFill>
        </a:fill>
      </a:tcStyle>
    </a:wholeTbl>
    <a:band1H>
      <a:tcTxStyle/>
      <a:tcStyle>
        <a:tcBdr/>
        <a:fill>
          <a:solidFill>
            <a:srgbClr val="CCDDF1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CDDF1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6A71CA5-209D-4033-B9E4-E0F87B942D41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FF8"/>
          </a:solidFill>
        </a:fill>
      </a:tcStyle>
    </a:wholeTbl>
    <a:band1H>
      <a:tcTxStyle/>
      <a:tcStyle>
        <a:tcBdr/>
        <a:fill>
          <a:solidFill>
            <a:srgbClr val="CCDDF1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CDDF1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285F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285F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285F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285F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00B8DEB-6452-4EC4-96D0-D4EAE8D1425B}" styleName="Table_2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FF8"/>
          </a:solidFill>
        </a:fill>
      </a:tcStyle>
    </a:wholeTbl>
    <a:band1H>
      <a:tcTxStyle/>
      <a:tcStyle>
        <a:tcBdr/>
        <a:fill>
          <a:solidFill>
            <a:srgbClr val="CCDDF1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CDDF1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3397DA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3397DA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3397DA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3397DA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6D42191-0308-4E49-89A1-E49328140E9F}" styleName="Table_3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33A2EC5-2E53-48D5-8392-29E34564D3B6}" styleName="Table_4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FF8"/>
          </a:solidFill>
        </a:fill>
      </a:tcStyle>
    </a:wholeTbl>
    <a:band1H>
      <a:tcTxStyle/>
      <a:tcStyle>
        <a:tcBdr/>
        <a:fill>
          <a:solidFill>
            <a:srgbClr val="CCDDF1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CDDF1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285F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4285F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285F4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285F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2.fntdata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1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8" Type="http://schemas.openxmlformats.org/officeDocument/2006/relationships/slide" Target="slides/slide4.xml"/><Relationship Id="rId51" Type="http://schemas.openxmlformats.org/officeDocument/2006/relationships/font" Target="fonts/font8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3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6.fntdata"/></Relationships>
</file>

<file path=ppt/media/image1.jpg>
</file>

<file path=ppt/media/image10.jpg>
</file>

<file path=ppt/media/image1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tutorial/modules.html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math.html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ocs.python.org/3/py-modindex.html" TargetMode="External"/><Relationship Id="rId5" Type="http://schemas.openxmlformats.org/officeDocument/2006/relationships/hyperlink" Target="https://docs.python.org/3/library/random.html" TargetMode="External"/><Relationship Id="rId4" Type="http://schemas.openxmlformats.org/officeDocument/2006/relationships/hyperlink" Target="https://docs.python.org/3/library/sys.html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94d7323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gf94d73231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 acest slide se va pune exclusiv titlul cursului.</a:t>
            </a:r>
            <a:endParaRPr/>
          </a:p>
        </p:txBody>
      </p:sp>
      <p:sp>
        <p:nvSpPr>
          <p:cNvPr id="57" name="Google Shape;57;gf94d73231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f94d73231c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gf94d73231c_0_1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gf94d73231c_0_1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f94d73231c_0_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gf94d73231c_0_2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https://docs.python.org/3/tutorial/modules.html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Un modul este un fișier care conține definiții și instrucțiuni Python. Numele fișierului este numele modulului cu sufixul .py anexat.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</a:endParaRPr>
          </a:p>
        </p:txBody>
      </p:sp>
      <p:sp>
        <p:nvSpPr>
          <p:cNvPr id="223" name="Google Shape;223;gf94d73231c_0_2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f94d73231c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gf94d73231c_0_3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https://docs.python.org/3/library/math.html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sys: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https://docs.python.org/3/library/sys.html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Random: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https://docs.python.org/3/library/random.html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Multe module se pot gasi aici: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https://docs.python.org/3/py-modindex.html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</a:endParaRPr>
          </a:p>
        </p:txBody>
      </p:sp>
      <p:sp>
        <p:nvSpPr>
          <p:cNvPr id="241" name="Google Shape;241;gf94d73231c_0_3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f9727c58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gf9727c581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f9727c581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f9727c581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gf9727c5815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În timpul primului import al modulului propriu-zis, Python își traduce codul sursă în formatul semicompilat stocat în fișierele pyc și implementează aceste fișiere în directorul __pycache__ situat în directorul principal al modulului.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Dacă doriți să informați utilizatorul modulului dvs. că o anumită entitate ar trebui tratată ca fiind privată (adică să nu fie utilizată în mod explicit în afara modulului), puteți marca numele acestuia cu prefixul _ sau __. Nu uitați că aceasta este doar o recomandare, nu o comandă.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</a:endParaRPr>
          </a:p>
        </p:txBody>
      </p:sp>
      <p:sp>
        <p:nvSpPr>
          <p:cNvPr id="279" name="Google Shape;279;gf9727c5815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9de5e5711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gf9de5e5711_0_4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În timpul primului import al modulului propriu-zis, Python își traduce codul sursă în formatul semicompilat stocat în fișierele pyc și implementează aceste fișiere în directorul __pycache__ situat în directorul principal al modulului.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Dacă doriți să informați utilizatorul modulului dvs. că o anumită entitate ar trebui tratată ca fiind privată (adică să nu fie utilizată în mod explicit în afara modulului), puteți marca numele acestuia cu prefixul _ sau __. Nu uitați că aceasta este doar o recomandare, nu o comandă.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222"/>
              </a:solidFill>
            </a:endParaRPr>
          </a:p>
        </p:txBody>
      </p:sp>
      <p:sp>
        <p:nvSpPr>
          <p:cNvPr id="298" name="Google Shape;298;gf9de5e5711_0_4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f9727c581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4" name="Google Shape;334;gf9727c5815_0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gf9727c5815_0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f9727c581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Google Shape;350;gf9727c5815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Computerele stochează caractere ca numere. Fiecare caracter folosit de un computer corespunde unui număr unic și invers. Această atribuire trebuie să includă mai multe caractere decât v-ați putea aștepta. Multe dintre ele sunt invizibile pentru oameni, dar esențiale pentru computere.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Există mai multe modalități posibile de codificare a caracterelor, dar numai unele dintre ele au câștigat popularitate la nivel mondial și sunt utilizate în mod obișnuit în IT: acestea sunt ASCII (utilizate în principal pentru a codifica alfabetul latin și unele dintre derivatele sale) și UNICODE (capabil să codifice virtual toate alfabetele fiind folosite de oameni).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1" name="Google Shape;351;gf9727c5815_0_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f9b2999cb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7" name="Google Shape;367;gf9b2999cb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Computerele stochează caractere ca numere. Fiecare caracter folosit de un computer corespunde unui număr unic și invers. Această atribuire trebuie să includă mai multe caractere decât v-ați putea aștepta. Multe dintre ele sunt invizibile pentru oameni, dar esențiale pentru computere.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Există mai multe modalități posibile de codificare a caracterelor, dar numai unele dintre ele au câștigat popularitate la nivel mondial și sunt utilizate în mod obișnuit în IT: acestea sunt ASCII (utilizate în principal pentru a codifica alfabetul latin și unele dintre derivatele sale) și UNICODE (capabil să codifice virtual toate alfabetele fiind folosite de oameni).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68" name="Google Shape;368;gf9b2999cb0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f9b2999cb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4" name="Google Shape;384;gf9b2999cb0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Computerele stochează caractere ca numere. Fiecare caracter folosit de un computer corespunde unui număr unic și invers. Această atribuire trebuie să includă mai multe caractere decât v-ați putea aștepta. Multe dintre ele sunt invizibile pentru oameni, dar esențiale pentru computere.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Există mai multe modalități posibile de codificare a caracterelor, dar numai unele dintre ele au câștigat popularitate la nivel mondial și sunt utilizate în mod obișnuit în IT: acestea sunt ASCII (utilizate în principal pentru a codifica alfabetul latin și unele dintre derivatele sale) și UNICODE (capabil să codifice virtual toate alfabetele fiind folosite de oameni).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85" name="Google Shape;385;gf9b2999cb0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94d73231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gf94d73231c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Acest slide se va folosi pentru fiecare inceput de capitol.</a:t>
            </a:r>
            <a:endParaRPr/>
          </a:p>
        </p:txBody>
      </p:sp>
      <p:sp>
        <p:nvSpPr>
          <p:cNvPr id="72" name="Google Shape;72;gf94d73231c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f9b2999cb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1" name="Google Shape;401;gf9b2999cb0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Computerele stochează caractere ca numere. Fiecare caracter folosit de un computer corespunde unui număr unic și invers. Această atribuire trebuie să includă mai multe caractere decât v-ați putea aștepta. Multe dintre ele sunt invizibile pentru oameni, dar esențiale pentru computere.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Există mai multe modalități posibile de codificare a caracterelor, dar numai unele dintre ele au câștigat popularitate la nivel mondial și sunt utilizate în mod obișnuit în IT: acestea sunt ASCII (utilizate în principal pentru a codifica alfabetul latin și unele dintre derivatele sale) și UNICODE (capabil să codifice virtual toate alfabetele fiind folosite de oameni).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2" name="Google Shape;402;gf9b2999cb0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f9b2999cb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9" name="Google Shape;419;gf9b2999cb0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Computerele stochează caractere ca numere. Fiecare caracter folosit de un computer corespunde unui număr unic și invers. Această atribuire trebuie să includă mai multe caractere decât v-ați putea aștepta. Multe dintre ele sunt invizibile pentru oameni, dar esențiale pentru computere.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Există mai multe modalități posibile de codificare a caracterelor, dar numai unele dintre ele au câștigat popularitate la nivel mondial și sunt utilizate în mod obișnuit în IT: acestea sunt ASCII (utilizate în principal pentru a codifica alfabetul latin și unele dintre derivatele sale) și UNICODE (capabil să codifice virtual toate alfabetele fiind folosite de oameni).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0" name="Google Shape;420;gf9b2999cb0_0_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f9b2999cb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7" name="Google Shape;437;gf9b2999cb0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Computerele stochează caractere ca numere. Fiecare caracter folosit de un computer corespunde unui număr unic și invers. Această atribuire trebuie să includă mai multe caractere decât v-ați putea aștepta. Multe dintre ele sunt invizibile pentru oameni, dar esențiale pentru computere.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Există mai multe modalități posibile de codificare a caracterelor, dar numai unele dintre ele au câștigat popularitate la nivel mondial și sunt utilizate în mod obișnuit în IT: acestea sunt ASCII (utilizate în principal pentru a codifica alfabetul latin și unele dintre derivatele sale) și UNICODE (capabil să codifice virtual toate alfabetele fiind folosite de oameni).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8" name="Google Shape;438;gf9b2999cb0_0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f9b2999cb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6" name="Google Shape;456;gf9b2999cb0_0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gf9b2999cb0_0_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f9b2999cb0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2" name="Google Shape;472;gf9b2999cb0_0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Computerele stochează caractere ca numere. Fiecare caracter folosit de un computer corespunde unui număr unic și invers. Această atribuire trebuie să includă mai multe caractere decât v-ați putea aștepta. Multe dintre ele sunt invizibile pentru oameni, dar esențiale pentru computere.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Există mai multe modalități posibile de codificare a caracterelor, dar numai unele dintre ele au câștigat popularitate la nivel mondial și sunt utilizate în mod obișnuit în IT: acestea sunt ASCII (utilizate în principal pentru a codifica alfabetul latin și unele dintre derivatele sale) și UNICODE (capabil să codifice virtual toate alfabetele fiind folosite de oameni).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3" name="Google Shape;473;gf9b2999cb0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f9b2999cb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0" name="Google Shape;490;gf9b2999cb0_0_1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gf9b2999cb0_0_1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f9de5e571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6" name="Google Shape;506;gf9de5e5711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dacă ceva nu merge bine în interiorul blocului try: și except:, execuția sare imediat din bloc și în prima instrucțiune situată după cuvântul cheie except:; aceasta înseamnă că unele dintre instrucțiunile din bloc pot fi omise.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7" name="Google Shape;507;gf9de5e5711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f9b2999cb0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3" name="Google Shape;523;gf9b2999cb0_0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De fiecare dată când codul tău încearcă să facă ceva greșit/prost/iresponsabil/nebun/neaplicabil, Python face două lucruri: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vă oprește programul;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creează un tip special de date, numită excepție.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Ambele activități se numesc ridicarea unei excepții. Putem spune că Python ridică întotdeauna o excepție (sau că o excepție a fost ridicată) atunci când nu are idee ce să facă cu codul tău.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Ce se întâmplă mai departe?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excepția ridicată se așteaptă ca cineva sau ceva să o observe și să aibă grijă de ea;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dacă nu se întâmplă nimic pentru a avea grijă de excepția ridicată, programul va fi oprit forțat și veți vedea un mesaj de eroare trimis consolei de către Python;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în caz contrar, dacă excepția este îngrijită și gestionată corespunzător, programul suspendat poate fi reluat și execuția lui poate continua.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24" name="Google Shape;524;gf9b2999cb0_0_1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f9de5e571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9" name="Google Shape;559;gf9de5e5711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gf9de5e5711_0_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f9de5e5711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0" name="Google Shape;580;gf9de5e5711_0_1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gf9de5e5711_0_1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94d73231c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gf94d73231c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gf94d73231c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f9de5e5711_0_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1" name="Google Shape;601;gf9de5e5711_0_5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În Python, declarația assert este utilizată pentru a continua executarea dacă condiția dată este evaluată la True. Dacă condiția de afirmare se evaluează la False, atunci ridică excepția AssertionError cu mesajul de eroare specificat.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 = input("Nr1: ")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y = input("Nr2: ")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try: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x = int(x)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y = int(y)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except ValueError: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print("Nu se poate converti la int.")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else: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assert y &gt; 0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assert x &lt; 10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try: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z = x/y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except AssertionError: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print("A au.....")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else: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print("Numarul este",z)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gf9de5e5711_0_5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f9de5e571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8" name="Google Shape;618;gf9de5e5711_0_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Acest slide se va folosi la sfarsit de fiecare capitol pentru sesiunea de Q&amp;A</a:t>
            </a:r>
            <a:endParaRPr/>
          </a:p>
        </p:txBody>
      </p:sp>
      <p:sp>
        <p:nvSpPr>
          <p:cNvPr id="619" name="Google Shape;619;gf9de5e5711_0_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f9de5e5711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3" name="Google Shape;633;gf9de5e5711_0_2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Acest slide va fi pe pozitia [n]-2 in fiecare capitol, unde [n] – ultimul slide din acel capitol. </a:t>
            </a:r>
            <a:endParaRPr/>
          </a:p>
        </p:txBody>
      </p:sp>
      <p:sp>
        <p:nvSpPr>
          <p:cNvPr id="634" name="Google Shape;634;gf9de5e5711_0_2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f9de5e5711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8" name="Google Shape;648;gf9de5e5711_0_2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Acest slide va fi pe pozitia [n]-2 in fiecare capitol, unde [n] – ultimul slide din acel capitol. </a:t>
            </a:r>
            <a:endParaRPr/>
          </a:p>
        </p:txBody>
      </p:sp>
      <p:sp>
        <p:nvSpPr>
          <p:cNvPr id="649" name="Google Shape;649;gf9de5e5711_0_2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f9de5e5711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4" name="Google Shape;664;gf9de5e5711_0_2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Acest slide va fi folosit la sfarsitul fiecarui capitol pentru bibliografia suplimentara.</a:t>
            </a:r>
            <a:endParaRPr/>
          </a:p>
        </p:txBody>
      </p:sp>
      <p:sp>
        <p:nvSpPr>
          <p:cNvPr id="665" name="Google Shape;665;gf9de5e5711_0_2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9de5e5711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0" name="Google Shape;680;gf9de5e5711_0_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gf9de5e5711_0_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f9de5e5711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6" name="Google Shape;696;gf9de5e5711_0_3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gf9de5e5711_0_3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f9de5e5711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2" name="Google Shape;712;gf9de5e5711_0_3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Acest slide va fi ultimul din fiecare capitol. </a:t>
            </a:r>
            <a:endParaRPr/>
          </a:p>
        </p:txBody>
      </p:sp>
      <p:sp>
        <p:nvSpPr>
          <p:cNvPr id="713" name="Google Shape;713;gf9de5e5711_0_3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f9de5e5711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7" name="Google Shape;727;gf9de5e5711_0_3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gf9de5e5711_0_3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94d73231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gf94d73231c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f94d73231c_0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94d73231c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gf94d73231c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f94d73231c_0_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94d73231c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f94d73231c_0_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f94d73231c_0_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94d73231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f94d73231c_0_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f94d73231c_0_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94d73231c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f94d73231c_0_1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"/>
              <a:t>Write your content here, as a course developer.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f94d73231c_0_1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94d73231c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gf94d73231c_0_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Acest slide va fi pe pozitia [n]-2 in fiecare capitol, unde [n] – ultimul slide din acel capitol. </a:t>
            </a:r>
            <a:endParaRPr/>
          </a:p>
        </p:txBody>
      </p:sp>
      <p:sp>
        <p:nvSpPr>
          <p:cNvPr id="192" name="Google Shape;192;gf94d73231c_0_1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">
  <p:cSld name="Slide 7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>
            <a:spLocks noGrp="1"/>
          </p:cNvSpPr>
          <p:nvPr>
            <p:ph type="pic" idx="2"/>
          </p:nvPr>
        </p:nvSpPr>
        <p:spPr>
          <a:xfrm>
            <a:off x="1738521" y="1697768"/>
            <a:ext cx="5515800" cy="14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Custom Layout">
  <p:cSld name="32_Custom Layou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>
            <a:spLocks noGrp="1"/>
          </p:cNvSpPr>
          <p:nvPr>
            <p:ph type="pic" idx="2"/>
          </p:nvPr>
        </p:nvSpPr>
        <p:spPr>
          <a:xfrm>
            <a:off x="5942154" y="1327380"/>
            <a:ext cx="1422900" cy="24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python.org/3/py-modindex.html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docs.python.org/3/library/random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ocs.python.org/3/library/platform.html" TargetMode="External"/><Relationship Id="rId5" Type="http://schemas.openxmlformats.org/officeDocument/2006/relationships/hyperlink" Target="https://docs.python.org/3/library/math.html" TargetMode="External"/><Relationship Id="rId4" Type="http://schemas.openxmlformats.org/officeDocument/2006/relationships/hyperlink" Target="https://savnet.ro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avnet.ro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contact@savnet.ro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avnet.ro/" TargetMode="Externa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savnet.r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 txBox="1"/>
          <p:nvPr/>
        </p:nvSpPr>
        <p:spPr>
          <a:xfrm>
            <a:off x="310114" y="2767285"/>
            <a:ext cx="84627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Python 1</a:t>
            </a:r>
            <a:endParaRPr sz="1100"/>
          </a:p>
        </p:txBody>
      </p:sp>
      <p:sp>
        <p:nvSpPr>
          <p:cNvPr id="61" name="Google Shape;61;p15"/>
          <p:cNvSpPr txBox="1"/>
          <p:nvPr/>
        </p:nvSpPr>
        <p:spPr>
          <a:xfrm>
            <a:off x="347949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2" name="Google Shape;62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2797" y="512809"/>
            <a:ext cx="1911821" cy="39863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64" name="Google Shape;64;p15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5"/>
          <p:cNvSpPr/>
          <p:nvPr/>
        </p:nvSpPr>
        <p:spPr>
          <a:xfrm>
            <a:off x="9334948" y="84402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</p:txBody>
      </p:sp>
      <p:sp>
        <p:nvSpPr>
          <p:cNvPr id="66" name="Google Shape;66;p15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5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slide-ul 1 din fiecare capitol.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468824" y="4611695"/>
            <a:ext cx="6784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                     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                      Python in Telecom v1.0 (PIT)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/>
        </p:nvSpPr>
        <p:spPr>
          <a:xfrm>
            <a:off x="340653" y="3191807"/>
            <a:ext cx="8462700" cy="6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5.1:	Module</a:t>
            </a:r>
            <a:endParaRPr sz="600"/>
          </a:p>
        </p:txBody>
      </p:sp>
      <p:sp>
        <p:nvSpPr>
          <p:cNvPr id="210" name="Google Shape;210;p24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211" name="Google Shape;211;p24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4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4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4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pentru fiecare subcapitol.</a:t>
            </a:r>
            <a:endParaRPr sz="1100"/>
          </a:p>
        </p:txBody>
      </p:sp>
      <p:sp>
        <p:nvSpPr>
          <p:cNvPr id="215" name="Google Shape;215;p24"/>
          <p:cNvSpPr txBox="1"/>
          <p:nvPr/>
        </p:nvSpPr>
        <p:spPr>
          <a:xfrm>
            <a:off x="340653" y="4077669"/>
            <a:ext cx="8462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Instructor materials</a:t>
            </a:r>
            <a:endParaRPr sz="1100"/>
          </a:p>
        </p:txBody>
      </p:sp>
      <p:pic>
        <p:nvPicPr>
          <p:cNvPr id="216" name="Google Shape;21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4002" cy="2751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219" name="Google Shape;219;p24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5.1 Module</a:t>
            </a:r>
            <a:endParaRPr sz="1100"/>
          </a:p>
        </p:txBody>
      </p:sp>
      <p:sp>
        <p:nvSpPr>
          <p:cNvPr id="226" name="Google Shape;226;p25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Ce este un modul?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5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228" name="Google Shape;228;p25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5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sp>
        <p:nvSpPr>
          <p:cNvPr id="232" name="Google Shape;232;p25"/>
          <p:cNvSpPr/>
          <p:nvPr/>
        </p:nvSpPr>
        <p:spPr>
          <a:xfrm>
            <a:off x="377036" y="1054289"/>
            <a:ext cx="3944400" cy="31479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Un modul</a:t>
            </a:r>
            <a:r>
              <a:rPr lang="en" sz="18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este un fisier care contine definitii si instructiuni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Python</a:t>
            </a:r>
            <a:r>
              <a:rPr lang="en" sz="18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r>
              <a:rPr lang="en"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pic>
        <p:nvPicPr>
          <p:cNvPr id="233" name="Google Shape;233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5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235" name="Google Shape;235;p25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36" name="Google Shape;236;p25"/>
          <p:cNvGraphicFramePr/>
          <p:nvPr/>
        </p:nvGraphicFramePr>
        <p:xfrm>
          <a:off x="4411267" y="1054309"/>
          <a:ext cx="4255700" cy="822970"/>
        </p:xfrm>
        <a:graphic>
          <a:graphicData uri="http://schemas.openxmlformats.org/drawingml/2006/table">
            <a:tbl>
              <a:tblPr firstRow="1" bandRow="1">
                <a:noFill/>
                <a:tableStyleId>{A00B8DEB-6452-4EC4-96D0-D4EAE8D1425B}</a:tableStyleId>
              </a:tblPr>
              <a:tblGrid>
                <a:gridCol w="212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86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Importarea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rgbClr val="98A2AE"/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04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1200"/>
                        <a:buFont typeface="Lato"/>
                        <a:buAutoNum type="arabicPeriod"/>
                      </a:pPr>
                      <a:r>
                        <a:rPr lang="en" sz="1200" b="0" i="1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import modul1</a:t>
                      </a:r>
                      <a:endParaRPr sz="1200" b="0" i="1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457200" marR="0" lvl="0" indent="-304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1200"/>
                        <a:buFont typeface="Lato"/>
                        <a:buAutoNum type="arabicPeriod"/>
                      </a:pPr>
                      <a:r>
                        <a:rPr lang="en" sz="1200" b="0" i="1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from modul1 import functie1()</a:t>
                      </a:r>
                      <a:endParaRPr sz="1200" b="0" i="1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457200" marR="0" lvl="0" indent="-3048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1200"/>
                        <a:buFont typeface="Lato"/>
                        <a:buAutoNum type="arabicPeriod"/>
                      </a:pPr>
                      <a:r>
                        <a:rPr lang="en" sz="1200" b="0" i="1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import modul1 as alias</a:t>
                      </a:r>
                      <a:endParaRPr sz="1200" b="0" i="1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50" marR="91450" marT="45725" marB="45725" anchor="ctr">
                    <a:solidFill>
                      <a:srgbClr val="DD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7" name="Google Shape;237;p25"/>
          <p:cNvGraphicFramePr/>
          <p:nvPr/>
        </p:nvGraphicFramePr>
        <p:xfrm>
          <a:off x="4411267" y="1989309"/>
          <a:ext cx="4255700" cy="2212925"/>
        </p:xfrm>
        <a:graphic>
          <a:graphicData uri="http://schemas.openxmlformats.org/drawingml/2006/table">
            <a:tbl>
              <a:tblPr firstRow="1" bandRow="1">
                <a:noFill/>
                <a:tableStyleId>{A00B8DEB-6452-4EC4-96D0-D4EAE8D1425B}</a:tableStyleId>
              </a:tblPr>
              <a:tblGrid>
                <a:gridCol w="212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Exemple de folosire</a:t>
                      </a:r>
                      <a:endParaRPr sz="1000"/>
                    </a:p>
                  </a:txBody>
                  <a:tcPr marL="91450" marR="91450" marT="45725" marB="45725" anchor="ctr">
                    <a:solidFill>
                      <a:srgbClr val="00123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1200"/>
                        <a:buFont typeface="Lato"/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Descriere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50" marR="91450" marT="45725" marB="45725" anchor="ctr">
                    <a:solidFill>
                      <a:srgbClr val="00123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dir(modul1)</a:t>
                      </a:r>
                      <a:endParaRPr sz="16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50" marR="91450" marT="45725" marB="45725" anchor="ctr">
                    <a:solidFill>
                      <a:srgbClr val="98A2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Afiseaza metodele modulului</a:t>
                      </a:r>
                      <a:endParaRPr sz="12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50" marR="91450" marT="45725" marB="45725" anchor="ctr">
                    <a:solidFill>
                      <a:srgbClr val="DD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68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modul1.functie1()</a:t>
                      </a:r>
                      <a:endParaRPr sz="16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50" marR="91450" marT="45725" marB="45725" anchor="ctr">
                    <a:solidFill>
                      <a:srgbClr val="98A2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Folosirea functiei1 in cazul import 1. </a:t>
                      </a:r>
                      <a:endParaRPr sz="12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50" marR="91450" marT="45725" marB="45725" anchor="ctr">
                    <a:solidFill>
                      <a:srgbClr val="DD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solidFill>
                            <a:schemeClr val="lt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functie1()</a:t>
                      </a:r>
                      <a:endParaRPr sz="16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50" marR="91450" marT="45725" marB="45725" anchor="ctr">
                    <a:solidFill>
                      <a:srgbClr val="98A2A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 cazul import 2.</a:t>
                      </a:r>
                      <a:endParaRPr sz="12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50" marR="91450" marT="45725" marB="45725" anchor="ctr">
                    <a:solidFill>
                      <a:srgbClr val="DD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6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5.1 Module</a:t>
            </a:r>
            <a:endParaRPr sz="1100"/>
          </a:p>
        </p:txBody>
      </p:sp>
      <p:sp>
        <p:nvSpPr>
          <p:cNvPr id="244" name="Google Shape;244;p26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Module folositoare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246" name="Google Shape;246;p26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250" name="Google Shape;250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6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252" name="Google Shape;252;p26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468821" y="969449"/>
            <a:ext cx="2535300" cy="5868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2F4F6"/>
                </a:solidFill>
                <a:latin typeface="Calibri"/>
                <a:ea typeface="Calibri"/>
                <a:cs typeface="Calibri"/>
                <a:sym typeface="Calibri"/>
              </a:rPr>
              <a:t>math</a:t>
            </a:r>
            <a:endParaRPr/>
          </a:p>
        </p:txBody>
      </p:sp>
      <p:sp>
        <p:nvSpPr>
          <p:cNvPr id="254" name="Google Shape;254;p26"/>
          <p:cNvSpPr/>
          <p:nvPr/>
        </p:nvSpPr>
        <p:spPr>
          <a:xfrm>
            <a:off x="468825" y="1575624"/>
            <a:ext cx="2535300" cy="19008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Arial"/>
              <a:buChar char="•"/>
            </a:pPr>
            <a:r>
              <a:rPr lang="en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Functii matematice definite de standardul C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Arial"/>
              <a:buChar char="•"/>
            </a:pPr>
            <a:r>
              <a:rPr lang="en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Exemple: gcd(), prod(), sqrt()</a:t>
            </a:r>
            <a:endParaRPr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Calibri"/>
              <a:buChar char="•"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https://docs.python.org/3/library/math.html</a:t>
            </a:r>
            <a:endParaRPr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300971" y="969449"/>
            <a:ext cx="2535300" cy="5868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2F4F6"/>
                </a:solidFill>
                <a:latin typeface="Calibri"/>
                <a:ea typeface="Calibri"/>
                <a:cs typeface="Calibri"/>
                <a:sym typeface="Calibri"/>
              </a:rPr>
              <a:t>platform</a:t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>
            <a:off x="3300975" y="1575624"/>
            <a:ext cx="2535300" cy="19008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Arial"/>
              <a:buChar char="•"/>
            </a:pPr>
            <a:r>
              <a:rPr lang="en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Contine functii care va permit sa explorati straturile subiacente ale sistemului de operare si hardware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Calibri"/>
              <a:buChar char="•"/>
            </a:pPr>
            <a:r>
              <a:rPr lang="en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Functii: platform(), processor(), release()</a:t>
            </a:r>
            <a:endParaRPr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Calibri"/>
              <a:buChar char="•"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https://docs.python.org/3/library/platform.html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6133121" y="969449"/>
            <a:ext cx="2535300" cy="5868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2F4F6"/>
                </a:solidFill>
                <a:latin typeface="Calibri"/>
                <a:ea typeface="Calibri"/>
                <a:cs typeface="Calibri"/>
                <a:sym typeface="Calibri"/>
              </a:rPr>
              <a:t>random</a:t>
            </a:r>
            <a:endParaRPr/>
          </a:p>
        </p:txBody>
      </p:sp>
      <p:sp>
        <p:nvSpPr>
          <p:cNvPr id="258" name="Google Shape;258;p26"/>
          <p:cNvSpPr/>
          <p:nvPr/>
        </p:nvSpPr>
        <p:spPr>
          <a:xfrm>
            <a:off x="6133125" y="1575624"/>
            <a:ext cx="2535300" cy="19008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Arial"/>
              <a:buChar char="•"/>
            </a:pPr>
            <a:r>
              <a:rPr lang="en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Functii care ajuta la generarea numerelor pseudo-aleatorii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Arial"/>
              <a:buChar char="•"/>
            </a:pPr>
            <a:r>
              <a:rPr lang="en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Exemple: random(), randrange(), choice()</a:t>
            </a:r>
            <a:endParaRPr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Calibri"/>
              <a:buChar char="•"/>
            </a:pPr>
            <a:r>
              <a:rPr lang="en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https://docs.python.org/3/library/random.html</a:t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472200" y="3736563"/>
            <a:ext cx="8199600" cy="586800"/>
          </a:xfrm>
          <a:prstGeom prst="rect">
            <a:avLst/>
          </a:prstGeom>
          <a:solidFill>
            <a:srgbClr val="DDE0E3"/>
          </a:solidFill>
          <a:ln w="9525" cap="flat" cmpd="sng">
            <a:solidFill>
              <a:srgbClr val="DDE0E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highlight>
                  <a:srgbClr val="DDE0E3"/>
                </a:highlight>
                <a:latin typeface="Calibri"/>
                <a:ea typeface="Calibri"/>
                <a:cs typeface="Calibri"/>
                <a:sym typeface="Calibri"/>
              </a:rPr>
              <a:t>Modulele Python se pot gasi la </a:t>
            </a:r>
            <a:r>
              <a:rPr lang="en" sz="1600" u="sng">
                <a:solidFill>
                  <a:srgbClr val="124191"/>
                </a:solidFill>
                <a:highlight>
                  <a:srgbClr val="DDE0E3"/>
                </a:highlight>
                <a:latin typeface="Calibri"/>
                <a:ea typeface="Calibri"/>
                <a:cs typeface="Calibri"/>
                <a:sym typeface="Calibri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https://docs.python.org/3/py-modindex.html</a:t>
            </a:r>
            <a:r>
              <a:rPr lang="en" sz="1600">
                <a:solidFill>
                  <a:srgbClr val="124191"/>
                </a:solidFill>
                <a:highlight>
                  <a:srgbClr val="DDE0E3"/>
                </a:highlight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solidFill>
                <a:srgbClr val="124191"/>
              </a:solidFill>
              <a:highlight>
                <a:srgbClr val="DDE0E3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 txBox="1"/>
          <p:nvPr/>
        </p:nvSpPr>
        <p:spPr>
          <a:xfrm>
            <a:off x="340653" y="3191807"/>
            <a:ext cx="8462700" cy="6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5.2:	Pachete</a:t>
            </a:r>
            <a:endParaRPr sz="600"/>
          </a:p>
        </p:txBody>
      </p:sp>
      <p:sp>
        <p:nvSpPr>
          <p:cNvPr id="266" name="Google Shape;266;p27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267" name="Google Shape;267;p27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7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7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pentru fiecare subcapitol.</a:t>
            </a:r>
            <a:endParaRPr sz="1100"/>
          </a:p>
        </p:txBody>
      </p:sp>
      <p:sp>
        <p:nvSpPr>
          <p:cNvPr id="271" name="Google Shape;271;p27"/>
          <p:cNvSpPr txBox="1"/>
          <p:nvPr/>
        </p:nvSpPr>
        <p:spPr>
          <a:xfrm>
            <a:off x="340653" y="4077669"/>
            <a:ext cx="8462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Instructor materials</a:t>
            </a:r>
            <a:endParaRPr sz="1100"/>
          </a:p>
        </p:txBody>
      </p:sp>
      <p:pic>
        <p:nvPicPr>
          <p:cNvPr id="272" name="Google Shape;272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4002" cy="2751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7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275" name="Google Shape;275;p27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8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5.2 Pachete</a:t>
            </a:r>
            <a:endParaRPr sz="1100"/>
          </a:p>
        </p:txBody>
      </p:sp>
      <p:sp>
        <p:nvSpPr>
          <p:cNvPr id="282" name="Google Shape;282;p28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Ce este un pachet?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8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284" name="Google Shape;284;p28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8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8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8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sp>
        <p:nvSpPr>
          <p:cNvPr id="288" name="Google Shape;288;p28"/>
          <p:cNvSpPr/>
          <p:nvPr/>
        </p:nvSpPr>
        <p:spPr>
          <a:xfrm>
            <a:off x="468836" y="966252"/>
            <a:ext cx="3944400" cy="31479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Un pachet 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este un container care permite cuplarea mai multor module conexe</a:t>
            </a: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 sub un singur nume comun.</a:t>
            </a:r>
            <a:r>
              <a:rPr lang="en"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pic>
        <p:nvPicPr>
          <p:cNvPr id="289" name="Google Shape;289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8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291" name="Google Shape;291;p28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8"/>
          <p:cNvSpPr/>
          <p:nvPr/>
        </p:nvSpPr>
        <p:spPr>
          <a:xfrm>
            <a:off x="4512125" y="968100"/>
            <a:ext cx="4049100" cy="3147900"/>
          </a:xfrm>
          <a:prstGeom prst="roundRect">
            <a:avLst>
              <a:gd name="adj" fmla="val 16667"/>
            </a:avLst>
          </a:prstGeom>
          <a:solidFill>
            <a:srgbClr val="12419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Pachet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8"/>
          <p:cNvSpPr/>
          <p:nvPr/>
        </p:nvSpPr>
        <p:spPr>
          <a:xfrm>
            <a:off x="4647675" y="1666800"/>
            <a:ext cx="3762000" cy="2277900"/>
          </a:xfrm>
          <a:prstGeom prst="roundRect">
            <a:avLst>
              <a:gd name="adj" fmla="val 16667"/>
            </a:avLst>
          </a:prstGeom>
          <a:solidFill>
            <a:srgbClr val="00C9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Modul</a:t>
            </a:r>
            <a:endParaRPr sz="24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8"/>
          <p:cNvSpPr/>
          <p:nvPr/>
        </p:nvSpPr>
        <p:spPr>
          <a:xfrm>
            <a:off x="4798350" y="2390750"/>
            <a:ext cx="3468300" cy="1431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Functie</a:t>
            </a:r>
            <a:endParaRPr sz="24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9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5.2 Pachete</a:t>
            </a:r>
            <a:endParaRPr sz="1100"/>
          </a:p>
        </p:txBody>
      </p:sp>
      <p:sp>
        <p:nvSpPr>
          <p:cNvPr id="301" name="Google Shape;301;p29"/>
          <p:cNvSpPr txBox="1"/>
          <p:nvPr/>
        </p:nvSpPr>
        <p:spPr>
          <a:xfrm>
            <a:off x="412036" y="5584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Hierarchia pachetelor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9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303" name="Google Shape;303;p29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29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29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9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307" name="Google Shape;307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9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309" name="Google Shape;309;p29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9"/>
          <p:cNvSpPr/>
          <p:nvPr/>
        </p:nvSpPr>
        <p:spPr>
          <a:xfrm>
            <a:off x="5135125" y="1054013"/>
            <a:ext cx="644100" cy="392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pack1</a:t>
            </a:r>
            <a:endParaRPr sz="12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29"/>
          <p:cNvSpPr/>
          <p:nvPr/>
        </p:nvSpPr>
        <p:spPr>
          <a:xfrm>
            <a:off x="5638800" y="1568838"/>
            <a:ext cx="644100" cy="392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pack2</a:t>
            </a:r>
            <a:endParaRPr sz="12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29"/>
          <p:cNvSpPr/>
          <p:nvPr/>
        </p:nvSpPr>
        <p:spPr>
          <a:xfrm>
            <a:off x="6125725" y="2598488"/>
            <a:ext cx="644100" cy="392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pack4</a:t>
            </a:r>
            <a:endParaRPr sz="12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29"/>
          <p:cNvSpPr/>
          <p:nvPr/>
        </p:nvSpPr>
        <p:spPr>
          <a:xfrm>
            <a:off x="5688975" y="3621400"/>
            <a:ext cx="644100" cy="392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pack3</a:t>
            </a:r>
            <a:endParaRPr sz="12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6552375" y="1053175"/>
            <a:ext cx="828000" cy="392400"/>
          </a:xfrm>
          <a:prstGeom prst="snip1Rect">
            <a:avLst>
              <a:gd name="adj" fmla="val 16667"/>
            </a:avLst>
          </a:prstGeom>
          <a:solidFill>
            <a:srgbClr val="00C9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mod1.py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29"/>
          <p:cNvSpPr/>
          <p:nvPr/>
        </p:nvSpPr>
        <p:spPr>
          <a:xfrm>
            <a:off x="7006675" y="1567150"/>
            <a:ext cx="828000" cy="392400"/>
          </a:xfrm>
          <a:prstGeom prst="snip1Rect">
            <a:avLst>
              <a:gd name="adj" fmla="val 16667"/>
            </a:avLst>
          </a:prstGeom>
          <a:solidFill>
            <a:srgbClr val="00C9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mod2.py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29"/>
          <p:cNvSpPr/>
          <p:nvPr/>
        </p:nvSpPr>
        <p:spPr>
          <a:xfrm>
            <a:off x="7008925" y="2081975"/>
            <a:ext cx="828000" cy="392400"/>
          </a:xfrm>
          <a:prstGeom prst="snip1Rect">
            <a:avLst>
              <a:gd name="adj" fmla="val 16667"/>
            </a:avLst>
          </a:prstGeom>
          <a:solidFill>
            <a:srgbClr val="00C9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mod3.py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29"/>
          <p:cNvSpPr/>
          <p:nvPr/>
        </p:nvSpPr>
        <p:spPr>
          <a:xfrm>
            <a:off x="7380375" y="2595113"/>
            <a:ext cx="828000" cy="392400"/>
          </a:xfrm>
          <a:prstGeom prst="snip1Rect">
            <a:avLst>
              <a:gd name="adj" fmla="val 16667"/>
            </a:avLst>
          </a:prstGeom>
          <a:solidFill>
            <a:srgbClr val="00C9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mod5.py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29"/>
          <p:cNvSpPr/>
          <p:nvPr/>
        </p:nvSpPr>
        <p:spPr>
          <a:xfrm>
            <a:off x="7380375" y="3114950"/>
            <a:ext cx="828000" cy="392400"/>
          </a:xfrm>
          <a:prstGeom prst="snip1Rect">
            <a:avLst>
              <a:gd name="adj" fmla="val 16667"/>
            </a:avLst>
          </a:prstGeom>
          <a:solidFill>
            <a:srgbClr val="00C9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mod6.py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29"/>
          <p:cNvSpPr/>
          <p:nvPr/>
        </p:nvSpPr>
        <p:spPr>
          <a:xfrm>
            <a:off x="7006675" y="3634800"/>
            <a:ext cx="828000" cy="392400"/>
          </a:xfrm>
          <a:prstGeom prst="snip1Rect">
            <a:avLst>
              <a:gd name="adj" fmla="val 16667"/>
            </a:avLst>
          </a:prstGeom>
          <a:solidFill>
            <a:srgbClr val="00C9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mod4.py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0" name="Google Shape;320;p29"/>
          <p:cNvCxnSpPr>
            <a:stCxn id="310" idx="2"/>
          </p:cNvCxnSpPr>
          <p:nvPr/>
        </p:nvCxnSpPr>
        <p:spPr>
          <a:xfrm>
            <a:off x="5457175" y="1446413"/>
            <a:ext cx="12600" cy="238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1" name="Google Shape;321;p29"/>
          <p:cNvCxnSpPr>
            <a:endCxn id="311" idx="1"/>
          </p:cNvCxnSpPr>
          <p:nvPr/>
        </p:nvCxnSpPr>
        <p:spPr>
          <a:xfrm>
            <a:off x="5469600" y="1765038"/>
            <a:ext cx="16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2" name="Google Shape;322;p29"/>
          <p:cNvCxnSpPr/>
          <p:nvPr/>
        </p:nvCxnSpPr>
        <p:spPr>
          <a:xfrm>
            <a:off x="5469675" y="3824338"/>
            <a:ext cx="16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3" name="Google Shape;323;p29"/>
          <p:cNvCxnSpPr/>
          <p:nvPr/>
        </p:nvCxnSpPr>
        <p:spPr>
          <a:xfrm>
            <a:off x="5963175" y="2827038"/>
            <a:ext cx="16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4" name="Google Shape;324;p29"/>
          <p:cNvCxnSpPr>
            <a:endCxn id="311" idx="2"/>
          </p:cNvCxnSpPr>
          <p:nvPr/>
        </p:nvCxnSpPr>
        <p:spPr>
          <a:xfrm rot="10800000">
            <a:off x="5960850" y="1961238"/>
            <a:ext cx="2400" cy="86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5" name="Google Shape;325;p29"/>
          <p:cNvCxnSpPr>
            <a:stCxn id="310" idx="3"/>
            <a:endCxn id="314" idx="2"/>
          </p:cNvCxnSpPr>
          <p:nvPr/>
        </p:nvCxnSpPr>
        <p:spPr>
          <a:xfrm rot="10800000" flipH="1">
            <a:off x="5779225" y="1249313"/>
            <a:ext cx="773100" cy="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29"/>
          <p:cNvCxnSpPr>
            <a:stCxn id="311" idx="3"/>
            <a:endCxn id="315" idx="2"/>
          </p:cNvCxnSpPr>
          <p:nvPr/>
        </p:nvCxnSpPr>
        <p:spPr>
          <a:xfrm rot="10800000" flipH="1">
            <a:off x="6282900" y="1763238"/>
            <a:ext cx="723900" cy="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7" name="Google Shape;327;p29"/>
          <p:cNvCxnSpPr>
            <a:stCxn id="311" idx="3"/>
            <a:endCxn id="316" idx="2"/>
          </p:cNvCxnSpPr>
          <p:nvPr/>
        </p:nvCxnSpPr>
        <p:spPr>
          <a:xfrm>
            <a:off x="6282900" y="1765038"/>
            <a:ext cx="726000" cy="51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8" name="Google Shape;328;p29"/>
          <p:cNvCxnSpPr>
            <a:stCxn id="312" idx="3"/>
            <a:endCxn id="317" idx="2"/>
          </p:cNvCxnSpPr>
          <p:nvPr/>
        </p:nvCxnSpPr>
        <p:spPr>
          <a:xfrm rot="10800000" flipH="1">
            <a:off x="6769825" y="2791388"/>
            <a:ext cx="610500" cy="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9" name="Google Shape;329;p29"/>
          <p:cNvCxnSpPr>
            <a:stCxn id="312" idx="3"/>
            <a:endCxn id="318" idx="2"/>
          </p:cNvCxnSpPr>
          <p:nvPr/>
        </p:nvCxnSpPr>
        <p:spPr>
          <a:xfrm>
            <a:off x="6769825" y="2794688"/>
            <a:ext cx="610500" cy="516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0" name="Google Shape;330;p29"/>
          <p:cNvCxnSpPr>
            <a:stCxn id="313" idx="3"/>
            <a:endCxn id="319" idx="2"/>
          </p:cNvCxnSpPr>
          <p:nvPr/>
        </p:nvCxnSpPr>
        <p:spPr>
          <a:xfrm>
            <a:off x="6333075" y="3817600"/>
            <a:ext cx="673500" cy="1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1" name="Google Shape;331;p29"/>
          <p:cNvSpPr/>
          <p:nvPr/>
        </p:nvSpPr>
        <p:spPr>
          <a:xfrm>
            <a:off x="541350" y="966250"/>
            <a:ext cx="4173900" cy="32163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Importarea modulelor:</a:t>
            </a:r>
            <a:endParaRPr sz="17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from pack1 import mod1.py</a:t>
            </a: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from pack1.pack2 import mod2, mod3</a:t>
            </a: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0"/>
          <p:cNvSpPr txBox="1"/>
          <p:nvPr/>
        </p:nvSpPr>
        <p:spPr>
          <a:xfrm>
            <a:off x="340653" y="3191807"/>
            <a:ext cx="8462700" cy="6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5.3:	Siruri</a:t>
            </a:r>
            <a:endParaRPr sz="600"/>
          </a:p>
        </p:txBody>
      </p:sp>
      <p:sp>
        <p:nvSpPr>
          <p:cNvPr id="338" name="Google Shape;338;p30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339" name="Google Shape;339;p30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30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30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30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pentru fiecare subcapitol.</a:t>
            </a:r>
            <a:endParaRPr sz="1100"/>
          </a:p>
        </p:txBody>
      </p:sp>
      <p:sp>
        <p:nvSpPr>
          <p:cNvPr id="343" name="Google Shape;343;p30"/>
          <p:cNvSpPr txBox="1"/>
          <p:nvPr/>
        </p:nvSpPr>
        <p:spPr>
          <a:xfrm>
            <a:off x="340653" y="4077669"/>
            <a:ext cx="8462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Instructor materials</a:t>
            </a:r>
            <a:endParaRPr sz="1100"/>
          </a:p>
        </p:txBody>
      </p:sp>
      <p:pic>
        <p:nvPicPr>
          <p:cNvPr id="344" name="Google Shape;344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4002" cy="2751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0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347" name="Google Shape;347;p30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1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5.3 Siruri</a:t>
            </a:r>
            <a:endParaRPr sz="1100"/>
          </a:p>
        </p:txBody>
      </p:sp>
      <p:sp>
        <p:nvSpPr>
          <p:cNvPr id="354" name="Google Shape;354;p31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ASCII si UNICODE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31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356" name="Google Shape;356;p31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31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31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31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sp>
        <p:nvSpPr>
          <p:cNvPr id="360" name="Google Shape;360;p31"/>
          <p:cNvSpPr/>
          <p:nvPr/>
        </p:nvSpPr>
        <p:spPr>
          <a:xfrm>
            <a:off x="468836" y="966252"/>
            <a:ext cx="3944400" cy="31479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ASCII 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este utilizat pentru a codifica alfabetul latin si unele dintre derivatele sale.</a:t>
            </a: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 UNICODE</a:t>
            </a:r>
            <a:r>
              <a:rPr lang="en" sz="14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este capabil sa codifice virtual toate alfabetele folosite de oameni.</a:t>
            </a:r>
            <a:endParaRPr sz="1100"/>
          </a:p>
        </p:txBody>
      </p:sp>
      <p:pic>
        <p:nvPicPr>
          <p:cNvPr id="361" name="Google Shape;361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1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363" name="Google Shape;363;p31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31"/>
          <p:cNvSpPr/>
          <p:nvPr/>
        </p:nvSpPr>
        <p:spPr>
          <a:xfrm>
            <a:off x="4572003" y="969448"/>
            <a:ext cx="4188000" cy="31479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UNICODE</a:t>
            </a:r>
            <a:r>
              <a:rPr lang="en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6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este capabil sa codifice virtual </a:t>
            </a:r>
            <a:r>
              <a:rPr lang="en" sz="20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toate alfabetele folosite de oameni.</a:t>
            </a:r>
            <a:endParaRPr>
              <a:solidFill>
                <a:srgbClr val="12419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2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5.3 Siruri</a:t>
            </a:r>
            <a:endParaRPr sz="1100"/>
          </a:p>
        </p:txBody>
      </p:sp>
      <p:sp>
        <p:nvSpPr>
          <p:cNvPr id="371" name="Google Shape;371;p32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ASCII si UNICODE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2" name="Google Shape;372;p32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373" name="Google Shape;373;p32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2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32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32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377" name="Google Shape;377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2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379" name="Google Shape;379;p32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32"/>
          <p:cNvSpPr/>
          <p:nvPr/>
        </p:nvSpPr>
        <p:spPr>
          <a:xfrm>
            <a:off x="384003" y="966248"/>
            <a:ext cx="4188000" cy="31479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a = ‘A’		</a:t>
            </a: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print(ord(a))</a:t>
            </a: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endParaRPr sz="16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65</a:t>
            </a: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b = 70</a:t>
            </a: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print(chr(b))</a:t>
            </a: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6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Output:</a:t>
            </a:r>
            <a:endParaRPr sz="16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6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381" name="Google Shape;381;p32"/>
          <p:cNvGraphicFramePr/>
          <p:nvPr/>
        </p:nvGraphicFramePr>
        <p:xfrm>
          <a:off x="4752550" y="969450"/>
          <a:ext cx="4007525" cy="3063200"/>
        </p:xfrm>
        <a:graphic>
          <a:graphicData uri="http://schemas.openxmlformats.org/drawingml/2006/table">
            <a:tbl>
              <a:tblPr>
                <a:noFill/>
                <a:tableStyleId>{06D42191-0308-4E49-89A1-E49328140E9F}</a:tableStyleId>
              </a:tblPr>
              <a:tblGrid>
                <a:gridCol w="468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0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7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5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36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6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671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Char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Cod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Char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Cod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Char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Cod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Char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Cod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!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33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65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97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48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“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34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66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98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49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#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35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67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99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50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36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68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100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51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%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37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69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101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52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&amp;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38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70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102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53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‘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39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71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103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54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3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5.3 Siruri</a:t>
            </a:r>
            <a:endParaRPr sz="1100"/>
          </a:p>
        </p:txBody>
      </p:sp>
      <p:sp>
        <p:nvSpPr>
          <p:cNvPr id="388" name="Google Shape;388;p33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Operatii pe siruri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33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390" name="Google Shape;390;p33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3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33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33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394" name="Google Shape;394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3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396" name="Google Shape;396;p33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33"/>
          <p:cNvSpPr/>
          <p:nvPr/>
        </p:nvSpPr>
        <p:spPr>
          <a:xfrm>
            <a:off x="384000" y="966250"/>
            <a:ext cx="3628800" cy="31479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a = “Timisoara.”</a:t>
            </a: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print(min(a))</a:t>
            </a: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	print(max(a))</a:t>
            </a: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398" name="Google Shape;398;p33"/>
          <p:cNvGraphicFramePr/>
          <p:nvPr/>
        </p:nvGraphicFramePr>
        <p:xfrm>
          <a:off x="4140075" y="969450"/>
          <a:ext cx="4620000" cy="3147950"/>
        </p:xfrm>
        <a:graphic>
          <a:graphicData uri="http://schemas.openxmlformats.org/drawingml/2006/table">
            <a:tbl>
              <a:tblPr>
                <a:noFill/>
                <a:tableStyleId>{06D42191-0308-4E49-89A1-E49328140E9F}</a:tableStyleId>
              </a:tblPr>
              <a:tblGrid>
                <a:gridCol w="540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5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5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8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840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8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9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Char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Cod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Char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Cod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Char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Cod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Char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Cod</a:t>
                      </a:r>
                      <a:endParaRPr sz="800"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space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33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65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97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48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!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33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66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98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49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“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34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67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99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50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#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35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68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100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51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$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36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69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101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52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%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37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70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102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53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&amp;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38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71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103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R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rgbClr val="12419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54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4001" cy="275719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340606" y="3109819"/>
            <a:ext cx="8462700" cy="8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Chapter 5 - 6: Modules, Packages, String methods, List methods, Exceptions</a:t>
            </a:r>
            <a:endParaRPr sz="200"/>
          </a:p>
        </p:txBody>
      </p:sp>
      <p:sp>
        <p:nvSpPr>
          <p:cNvPr id="76" name="Google Shape;76;p16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77" name="Google Shape;77;p16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2 din fiecare capitol.</a:t>
            </a:r>
            <a:endParaRPr sz="1100"/>
          </a:p>
        </p:txBody>
      </p:sp>
      <p:sp>
        <p:nvSpPr>
          <p:cNvPr id="81" name="Google Shape;81;p16"/>
          <p:cNvSpPr txBox="1"/>
          <p:nvPr/>
        </p:nvSpPr>
        <p:spPr>
          <a:xfrm>
            <a:off x="340606" y="4005292"/>
            <a:ext cx="8462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Instructor materials</a:t>
            </a:r>
            <a:endParaRPr sz="1100"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84" name="Google Shape;84;p16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4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5.3 Siruri</a:t>
            </a:r>
            <a:endParaRPr sz="1100"/>
          </a:p>
        </p:txBody>
      </p:sp>
      <p:sp>
        <p:nvSpPr>
          <p:cNvPr id="405" name="Google Shape;405;p34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Operatii pe siruri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34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407" name="Google Shape;407;p34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34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34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411" name="Google Shape;411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34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413" name="Google Shape;413;p34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414" name="Google Shape;414;p34"/>
          <p:cNvGraphicFramePr/>
          <p:nvPr/>
        </p:nvGraphicFramePr>
        <p:xfrm>
          <a:off x="3388525" y="1165400"/>
          <a:ext cx="5223400" cy="3155510"/>
        </p:xfrm>
        <a:graphic>
          <a:graphicData uri="http://schemas.openxmlformats.org/drawingml/2006/table">
            <a:tbl>
              <a:tblPr firstRow="1" bandRow="1">
                <a:noFill/>
                <a:tableStyleId>{B33A2EC5-2E53-48D5-8392-29E34564D3B6}</a:tableStyleId>
              </a:tblPr>
              <a:tblGrid>
                <a:gridCol w="237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Metoda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Rezultatul</a:t>
                      </a:r>
                      <a:endParaRPr sz="9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list(str)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[‘T’,’i’,’m’,’i’,’s’,’o’,’a’,’r’,’a’]</a:t>
                      </a:r>
                      <a:endParaRPr sz="12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str.count(‘i’)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str.capitalize()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Timisoara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str.endswith(“Ra”)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True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2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str.find(“mi”)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str.find(“i”,2)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3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str.isalnum()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True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str.isalpha()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True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str.isdigit()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False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15" name="Google Shape;415;p34"/>
          <p:cNvSpPr/>
          <p:nvPr/>
        </p:nvSpPr>
        <p:spPr>
          <a:xfrm>
            <a:off x="421700" y="1165400"/>
            <a:ext cx="2797800" cy="14733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str = ‘TimiSoaRa’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6" name="Google Shape;416;p34"/>
          <p:cNvSpPr/>
          <p:nvPr/>
        </p:nvSpPr>
        <p:spPr>
          <a:xfrm>
            <a:off x="421700" y="2824475"/>
            <a:ext cx="2797800" cy="14733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Metodele unui sir se acceseaza cu .</a:t>
            </a:r>
            <a:endParaRPr sz="17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5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5.3 Siruri</a:t>
            </a:r>
            <a:endParaRPr sz="1100"/>
          </a:p>
        </p:txBody>
      </p:sp>
      <p:sp>
        <p:nvSpPr>
          <p:cNvPr id="423" name="Google Shape;423;p35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Operatii pe siruri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4" name="Google Shape;424;p35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425" name="Google Shape;425;p35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35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35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35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429" name="Google Shape;429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35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431" name="Google Shape;431;p35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432" name="Google Shape;432;p35"/>
          <p:cNvGraphicFramePr/>
          <p:nvPr/>
        </p:nvGraphicFramePr>
        <p:xfrm>
          <a:off x="3388525" y="1165400"/>
          <a:ext cx="5223400" cy="3169310"/>
        </p:xfrm>
        <a:graphic>
          <a:graphicData uri="http://schemas.openxmlformats.org/drawingml/2006/table">
            <a:tbl>
              <a:tblPr firstRow="1" bandRow="1">
                <a:noFill/>
                <a:tableStyleId>{B33A2EC5-2E53-48D5-8392-29E34564D3B6}</a:tableStyleId>
              </a:tblPr>
              <a:tblGrid>
                <a:gridCol w="237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2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Metoda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Rezultatul</a:t>
                      </a:r>
                      <a:endParaRPr sz="9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str.islower()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False</a:t>
                      </a:r>
                      <a:endParaRPr sz="12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str.isspace()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False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str.isupper()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False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“,”.join([“Iasi”,”Brasov”])</a:t>
                      </a:r>
                      <a:endParaRPr sz="12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Iasi,Brasov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2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str.lower()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timisoara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str.upper()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TIMISOARA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str.lstrip(‘Tim’)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SoaRa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str.replace(“Tim”,”Ort”)</a:t>
                      </a:r>
                      <a:endParaRPr sz="12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OrtiSoaRa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str.split(“i”)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[“T”,”m”,”SoaRa”]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33" name="Google Shape;433;p35"/>
          <p:cNvSpPr/>
          <p:nvPr/>
        </p:nvSpPr>
        <p:spPr>
          <a:xfrm>
            <a:off x="421700" y="1165400"/>
            <a:ext cx="2797800" cy="14733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str = ‘TimiSoaRa’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4" name="Google Shape;434;p35"/>
          <p:cNvSpPr/>
          <p:nvPr/>
        </p:nvSpPr>
        <p:spPr>
          <a:xfrm>
            <a:off x="421700" y="2824475"/>
            <a:ext cx="2797800" cy="14733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Metodele unui sir se acceseaza cu .</a:t>
            </a:r>
            <a:endParaRPr sz="17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6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5.3 Siruri</a:t>
            </a:r>
            <a:endParaRPr sz="1100"/>
          </a:p>
        </p:txBody>
      </p:sp>
      <p:sp>
        <p:nvSpPr>
          <p:cNvPr id="441" name="Google Shape;441;p36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Operatii pe siruri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36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443" name="Google Shape;443;p36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36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36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36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447" name="Google Shape;447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36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449" name="Google Shape;449;p36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450" name="Google Shape;450;p36"/>
          <p:cNvGraphicFramePr/>
          <p:nvPr/>
        </p:nvGraphicFramePr>
        <p:xfrm>
          <a:off x="3388525" y="1165400"/>
          <a:ext cx="5223400" cy="1473300"/>
        </p:xfrm>
        <a:graphic>
          <a:graphicData uri="http://schemas.openxmlformats.org/drawingml/2006/table">
            <a:tbl>
              <a:tblPr firstRow="1" bandRow="1">
                <a:noFill/>
                <a:tableStyleId>{B33A2EC5-2E53-48D5-8392-29E34564D3B6}</a:tableStyleId>
              </a:tblPr>
              <a:tblGrid>
                <a:gridCol w="237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Metoda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Rezultatul</a:t>
                      </a:r>
                      <a:endParaRPr sz="9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str.startswith(“Tim”)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True</a:t>
                      </a:r>
                      <a:endParaRPr sz="12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9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str.enswith(“Tim”)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False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1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str.swapcase()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tIMIsOArA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" name="Google Shape;451;p36"/>
          <p:cNvSpPr/>
          <p:nvPr/>
        </p:nvSpPr>
        <p:spPr>
          <a:xfrm>
            <a:off x="421700" y="1165400"/>
            <a:ext cx="2797800" cy="14733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str = ‘TimiSoaRa’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2" name="Google Shape;452;p36"/>
          <p:cNvSpPr/>
          <p:nvPr/>
        </p:nvSpPr>
        <p:spPr>
          <a:xfrm>
            <a:off x="421700" y="2824475"/>
            <a:ext cx="2797800" cy="14733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Metodele unui sir se acceseaza cu .</a:t>
            </a:r>
            <a:endParaRPr sz="1700"/>
          </a:p>
        </p:txBody>
      </p:sp>
      <p:graphicFrame>
        <p:nvGraphicFramePr>
          <p:cNvPr id="453" name="Google Shape;453;p36"/>
          <p:cNvGraphicFramePr/>
          <p:nvPr/>
        </p:nvGraphicFramePr>
        <p:xfrm>
          <a:off x="3388525" y="2824475"/>
          <a:ext cx="5223400" cy="1473300"/>
        </p:xfrm>
        <a:graphic>
          <a:graphicData uri="http://schemas.openxmlformats.org/drawingml/2006/table">
            <a:tbl>
              <a:tblPr firstRow="1" bandRow="1">
                <a:noFill/>
                <a:tableStyleId>{B33A2EC5-2E53-48D5-8392-29E34564D3B6}</a:tableStyleId>
              </a:tblPr>
              <a:tblGrid>
                <a:gridCol w="237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Metoda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Rezultatul</a:t>
                      </a:r>
                      <a:endParaRPr sz="9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7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 == 10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False</a:t>
                      </a:r>
                      <a:endParaRPr sz="12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9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 != 10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True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1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str &gt;= 10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Ridica o exceptie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7"/>
          <p:cNvSpPr txBox="1"/>
          <p:nvPr/>
        </p:nvSpPr>
        <p:spPr>
          <a:xfrm>
            <a:off x="340653" y="3191807"/>
            <a:ext cx="8462700" cy="6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5.4:	Liste</a:t>
            </a:r>
            <a:endParaRPr sz="600"/>
          </a:p>
        </p:txBody>
      </p:sp>
      <p:sp>
        <p:nvSpPr>
          <p:cNvPr id="460" name="Google Shape;460;p37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461" name="Google Shape;461;p37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37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37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37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pentru fiecare subcapitol.</a:t>
            </a:r>
            <a:endParaRPr sz="1100"/>
          </a:p>
        </p:txBody>
      </p:sp>
      <p:sp>
        <p:nvSpPr>
          <p:cNvPr id="465" name="Google Shape;465;p37"/>
          <p:cNvSpPr txBox="1"/>
          <p:nvPr/>
        </p:nvSpPr>
        <p:spPr>
          <a:xfrm>
            <a:off x="340653" y="4077669"/>
            <a:ext cx="8462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Instructor materials</a:t>
            </a:r>
            <a:endParaRPr sz="1100"/>
          </a:p>
        </p:txBody>
      </p:sp>
      <p:pic>
        <p:nvPicPr>
          <p:cNvPr id="466" name="Google Shape;466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4002" cy="2751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37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469" name="Google Shape;469;p37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8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5.4 Liste</a:t>
            </a:r>
            <a:endParaRPr sz="1100"/>
          </a:p>
        </p:txBody>
      </p:sp>
      <p:sp>
        <p:nvSpPr>
          <p:cNvPr id="476" name="Google Shape;476;p38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Operatii pe liste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7" name="Google Shape;477;p38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478" name="Google Shape;478;p38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38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38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38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482" name="Google Shape;482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38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484" name="Google Shape;484;p38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485" name="Google Shape;485;p38"/>
          <p:cNvGraphicFramePr/>
          <p:nvPr/>
        </p:nvGraphicFramePr>
        <p:xfrm>
          <a:off x="3388525" y="1165400"/>
          <a:ext cx="5223400" cy="3132450"/>
        </p:xfrm>
        <a:graphic>
          <a:graphicData uri="http://schemas.openxmlformats.org/drawingml/2006/table">
            <a:tbl>
              <a:tblPr firstRow="1" bandRow="1">
                <a:noFill/>
                <a:tableStyleId>{B33A2EC5-2E53-48D5-8392-29E34564D3B6}</a:tableStyleId>
              </a:tblPr>
              <a:tblGrid>
                <a:gridCol w="237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8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Metoda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Rezultatul</a:t>
                      </a:r>
                      <a:endParaRPr sz="9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38100" marB="38100" anchor="ctr"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lst1.sort()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[‘a’,’b’,’c’]</a:t>
                      </a:r>
                      <a:endParaRPr sz="12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0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lst.sort()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Va da o exceptie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lst.extend(lst1)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" sz="13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[‘a’,’b’,5,6.7,‘b’,’c’,’a’]</a:t>
                      </a:r>
                      <a:endParaRPr sz="11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lst.insert(2,’x’)</a:t>
                      </a:r>
                      <a:endParaRPr sz="12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[‘a’,’b’,’a’,5,6.7]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0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lst.remove(‘b’)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[‘a’,’b’,5,6.7]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0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lst.count(“a”)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2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0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lst.reverse()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[‘a’,6.7,5,’b’,’a’]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0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lst.clear()</a:t>
                      </a:r>
                      <a:endParaRPr sz="1200"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EFF0F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2419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[]</a:t>
                      </a:r>
                      <a:endParaRPr>
                        <a:solidFill>
                          <a:srgbClr val="12419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63500" marR="63500" marT="38100" marB="381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86" name="Google Shape;486;p38"/>
          <p:cNvSpPr/>
          <p:nvPr/>
        </p:nvSpPr>
        <p:spPr>
          <a:xfrm>
            <a:off x="421700" y="1165400"/>
            <a:ext cx="2797800" cy="14733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lst = [‘a’,’b’,5,6.7,’a’]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lst1 = [‘b’,’c’,’a’]</a:t>
            </a:r>
            <a:endParaRPr sz="16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87" name="Google Shape;487;p38"/>
          <p:cNvSpPr/>
          <p:nvPr/>
        </p:nvSpPr>
        <p:spPr>
          <a:xfrm>
            <a:off x="421700" y="2824475"/>
            <a:ext cx="2797800" cy="14733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Metodele unei liste se acceseaza cu .</a:t>
            </a:r>
            <a:endParaRPr sz="17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9"/>
          <p:cNvSpPr txBox="1"/>
          <p:nvPr/>
        </p:nvSpPr>
        <p:spPr>
          <a:xfrm>
            <a:off x="340653" y="3191807"/>
            <a:ext cx="8462700" cy="6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5.5:	Exceptii</a:t>
            </a:r>
            <a:endParaRPr sz="600"/>
          </a:p>
        </p:txBody>
      </p:sp>
      <p:sp>
        <p:nvSpPr>
          <p:cNvPr id="494" name="Google Shape;494;p39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495" name="Google Shape;495;p39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6" name="Google Shape;496;p39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39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39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pentru fiecare subcapitol.</a:t>
            </a:r>
            <a:endParaRPr sz="1100"/>
          </a:p>
        </p:txBody>
      </p:sp>
      <p:sp>
        <p:nvSpPr>
          <p:cNvPr id="499" name="Google Shape;499;p39"/>
          <p:cNvSpPr txBox="1"/>
          <p:nvPr/>
        </p:nvSpPr>
        <p:spPr>
          <a:xfrm>
            <a:off x="340653" y="4077669"/>
            <a:ext cx="8462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Instructor materials</a:t>
            </a:r>
            <a:endParaRPr sz="1100"/>
          </a:p>
        </p:txBody>
      </p:sp>
      <p:pic>
        <p:nvPicPr>
          <p:cNvPr id="500" name="Google Shape;500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4002" cy="2751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39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503" name="Google Shape;503;p39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0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5.5 Exceptii</a:t>
            </a:r>
            <a:endParaRPr sz="1100"/>
          </a:p>
        </p:txBody>
      </p:sp>
      <p:sp>
        <p:nvSpPr>
          <p:cNvPr id="510" name="Google Shape;510;p40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Cum functioneaza exceptiile?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1" name="Google Shape;511;p40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512" name="Google Shape;512;p40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40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40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40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516" name="Google Shape;516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40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518" name="Google Shape;518;p40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9" name="Google Shape;519;p40"/>
          <p:cNvSpPr/>
          <p:nvPr/>
        </p:nvSpPr>
        <p:spPr>
          <a:xfrm>
            <a:off x="468825" y="1057688"/>
            <a:ext cx="4103100" cy="30486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 momentul in care se </a:t>
            </a: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intalneste o exceptie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codul din blocul de try se intrerupe si se </a:t>
            </a: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trece in blocul de except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0" name="Google Shape;520;p40"/>
          <p:cNvSpPr/>
          <p:nvPr/>
        </p:nvSpPr>
        <p:spPr>
          <a:xfrm>
            <a:off x="4645200" y="1057713"/>
            <a:ext cx="4153200" cy="30486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try:</a:t>
            </a:r>
            <a:endParaRPr sz="17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print(“1”)</a:t>
            </a:r>
            <a:endParaRPr sz="17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    lst = []</a:t>
            </a:r>
            <a:endParaRPr sz="17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print(lst[0])</a:t>
            </a:r>
            <a:endParaRPr sz="17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print(“2”)</a:t>
            </a:r>
            <a:endParaRPr sz="17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except:</a:t>
            </a:r>
            <a:endParaRPr sz="17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print(“3”)</a:t>
            </a:r>
            <a:endParaRPr sz="17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print(“4”)</a:t>
            </a:r>
            <a:endParaRPr sz="17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1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5.5 Exceptii</a:t>
            </a:r>
            <a:endParaRPr sz="1100"/>
          </a:p>
        </p:txBody>
      </p:sp>
      <p:sp>
        <p:nvSpPr>
          <p:cNvPr id="527" name="Google Shape;527;p41"/>
          <p:cNvSpPr txBox="1"/>
          <p:nvPr/>
        </p:nvSpPr>
        <p:spPr>
          <a:xfrm>
            <a:off x="377036" y="560083"/>
            <a:ext cx="8384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Anatomia exceptiilor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8" name="Google Shape;528;p41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529" name="Google Shape;529;p41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p41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p41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41"/>
          <p:cNvSpPr/>
          <p:nvPr/>
        </p:nvSpPr>
        <p:spPr>
          <a:xfrm>
            <a:off x="-1973897" y="87310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Write your text here.</a:t>
            </a:r>
            <a:endParaRPr sz="1100"/>
          </a:p>
        </p:txBody>
      </p:sp>
      <p:pic>
        <p:nvPicPr>
          <p:cNvPr id="533" name="Google Shape;533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41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535" name="Google Shape;535;p41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6" name="Google Shape;536;p41"/>
          <p:cNvSpPr/>
          <p:nvPr/>
        </p:nvSpPr>
        <p:spPr>
          <a:xfrm>
            <a:off x="2837175" y="1103800"/>
            <a:ext cx="3462900" cy="494700"/>
          </a:xfrm>
          <a:prstGeom prst="roundRect">
            <a:avLst>
              <a:gd name="adj" fmla="val 16667"/>
            </a:avLst>
          </a:prstGeom>
          <a:solidFill>
            <a:srgbClr val="12419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BaseException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41"/>
          <p:cNvSpPr/>
          <p:nvPr/>
        </p:nvSpPr>
        <p:spPr>
          <a:xfrm>
            <a:off x="541350" y="2077050"/>
            <a:ext cx="2548800" cy="494700"/>
          </a:xfrm>
          <a:prstGeom prst="roundRect">
            <a:avLst>
              <a:gd name="adj" fmla="val 16667"/>
            </a:avLst>
          </a:prstGeom>
          <a:solidFill>
            <a:srgbClr val="00C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SystemExit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8" name="Google Shape;538;p41"/>
          <p:cNvSpPr/>
          <p:nvPr/>
        </p:nvSpPr>
        <p:spPr>
          <a:xfrm>
            <a:off x="3297600" y="2077050"/>
            <a:ext cx="2548800" cy="494700"/>
          </a:xfrm>
          <a:prstGeom prst="roundRect">
            <a:avLst>
              <a:gd name="adj" fmla="val 16667"/>
            </a:avLst>
          </a:prstGeom>
          <a:solidFill>
            <a:srgbClr val="00C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Exception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9" name="Google Shape;539;p41"/>
          <p:cNvSpPr/>
          <p:nvPr/>
        </p:nvSpPr>
        <p:spPr>
          <a:xfrm>
            <a:off x="6053850" y="2077050"/>
            <a:ext cx="2548800" cy="494700"/>
          </a:xfrm>
          <a:prstGeom prst="roundRect">
            <a:avLst>
              <a:gd name="adj" fmla="val 16667"/>
            </a:avLst>
          </a:prstGeom>
          <a:solidFill>
            <a:srgbClr val="00C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KeyboardInterrupt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0" name="Google Shape;540;p41"/>
          <p:cNvSpPr/>
          <p:nvPr/>
        </p:nvSpPr>
        <p:spPr>
          <a:xfrm>
            <a:off x="541350" y="2994800"/>
            <a:ext cx="2548800" cy="494700"/>
          </a:xfrm>
          <a:prstGeom prst="roundRect">
            <a:avLst>
              <a:gd name="adj" fmla="val 16667"/>
            </a:avLst>
          </a:prstGeom>
          <a:solidFill>
            <a:srgbClr val="999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ValueError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1" name="Google Shape;541;p41"/>
          <p:cNvSpPr/>
          <p:nvPr/>
        </p:nvSpPr>
        <p:spPr>
          <a:xfrm>
            <a:off x="3297600" y="2994800"/>
            <a:ext cx="2548800" cy="494700"/>
          </a:xfrm>
          <a:prstGeom prst="roundRect">
            <a:avLst>
              <a:gd name="adj" fmla="val 16667"/>
            </a:avLst>
          </a:prstGeom>
          <a:solidFill>
            <a:srgbClr val="999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LookupError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2" name="Google Shape;542;p41"/>
          <p:cNvSpPr/>
          <p:nvPr/>
        </p:nvSpPr>
        <p:spPr>
          <a:xfrm>
            <a:off x="6053850" y="2994800"/>
            <a:ext cx="2548800" cy="494700"/>
          </a:xfrm>
          <a:prstGeom prst="roundRect">
            <a:avLst>
              <a:gd name="adj" fmla="val 16667"/>
            </a:avLst>
          </a:prstGeom>
          <a:solidFill>
            <a:srgbClr val="999B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ArithmeticError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3" name="Google Shape;543;p41"/>
          <p:cNvSpPr/>
          <p:nvPr/>
        </p:nvSpPr>
        <p:spPr>
          <a:xfrm>
            <a:off x="2903600" y="3697125"/>
            <a:ext cx="1588200" cy="494700"/>
          </a:xfrm>
          <a:prstGeom prst="roundRect">
            <a:avLst>
              <a:gd name="adj" fmla="val 16667"/>
            </a:avLst>
          </a:prstGeom>
          <a:solidFill>
            <a:srgbClr val="DDE0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IndexError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4" name="Google Shape;544;p41"/>
          <p:cNvSpPr/>
          <p:nvPr/>
        </p:nvSpPr>
        <p:spPr>
          <a:xfrm>
            <a:off x="4701850" y="3697125"/>
            <a:ext cx="1588200" cy="494700"/>
          </a:xfrm>
          <a:prstGeom prst="roundRect">
            <a:avLst>
              <a:gd name="adj" fmla="val 16667"/>
            </a:avLst>
          </a:prstGeom>
          <a:solidFill>
            <a:srgbClr val="DDE0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KeyError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5" name="Google Shape;545;p41"/>
          <p:cNvSpPr/>
          <p:nvPr/>
        </p:nvSpPr>
        <p:spPr>
          <a:xfrm>
            <a:off x="6500100" y="3697125"/>
            <a:ext cx="1656300" cy="494700"/>
          </a:xfrm>
          <a:prstGeom prst="roundRect">
            <a:avLst>
              <a:gd name="adj" fmla="val 16667"/>
            </a:avLst>
          </a:prstGeom>
          <a:solidFill>
            <a:srgbClr val="DDE0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ZeroDivisionError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6" name="Google Shape;546;p41"/>
          <p:cNvCxnSpPr/>
          <p:nvPr/>
        </p:nvCxnSpPr>
        <p:spPr>
          <a:xfrm>
            <a:off x="1798250" y="1853225"/>
            <a:ext cx="5661900" cy="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7" name="Google Shape;547;p41"/>
          <p:cNvCxnSpPr/>
          <p:nvPr/>
        </p:nvCxnSpPr>
        <p:spPr>
          <a:xfrm>
            <a:off x="1837525" y="2779363"/>
            <a:ext cx="5622600" cy="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8" name="Google Shape;548;p41"/>
          <p:cNvCxnSpPr>
            <a:stCxn id="538" idx="0"/>
            <a:endCxn id="536" idx="2"/>
          </p:cNvCxnSpPr>
          <p:nvPr/>
        </p:nvCxnSpPr>
        <p:spPr>
          <a:xfrm rot="10800000">
            <a:off x="4568700" y="1598550"/>
            <a:ext cx="3300" cy="47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9" name="Google Shape;549;p41"/>
          <p:cNvCxnSpPr>
            <a:endCxn id="537" idx="0"/>
          </p:cNvCxnSpPr>
          <p:nvPr/>
        </p:nvCxnSpPr>
        <p:spPr>
          <a:xfrm>
            <a:off x="1813950" y="1861050"/>
            <a:ext cx="1800" cy="21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0" name="Google Shape;550;p41"/>
          <p:cNvCxnSpPr/>
          <p:nvPr/>
        </p:nvCxnSpPr>
        <p:spPr>
          <a:xfrm>
            <a:off x="7460125" y="1853225"/>
            <a:ext cx="1800" cy="21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41"/>
          <p:cNvCxnSpPr/>
          <p:nvPr/>
        </p:nvCxnSpPr>
        <p:spPr>
          <a:xfrm>
            <a:off x="1837525" y="2779375"/>
            <a:ext cx="1800" cy="21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41"/>
          <p:cNvCxnSpPr/>
          <p:nvPr/>
        </p:nvCxnSpPr>
        <p:spPr>
          <a:xfrm>
            <a:off x="7460125" y="2787775"/>
            <a:ext cx="1800" cy="21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41"/>
          <p:cNvCxnSpPr>
            <a:stCxn id="541" idx="0"/>
          </p:cNvCxnSpPr>
          <p:nvPr/>
        </p:nvCxnSpPr>
        <p:spPr>
          <a:xfrm rot="10800000">
            <a:off x="4570500" y="2571800"/>
            <a:ext cx="15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4" name="Google Shape;554;p41"/>
          <p:cNvCxnSpPr/>
          <p:nvPr/>
        </p:nvCxnSpPr>
        <p:spPr>
          <a:xfrm>
            <a:off x="3664425" y="3669500"/>
            <a:ext cx="1808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5" name="Google Shape;555;p41"/>
          <p:cNvCxnSpPr>
            <a:endCxn id="541" idx="2"/>
          </p:cNvCxnSpPr>
          <p:nvPr/>
        </p:nvCxnSpPr>
        <p:spPr>
          <a:xfrm rot="10800000">
            <a:off x="4572000" y="3489500"/>
            <a:ext cx="6300" cy="17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6" name="Google Shape;556;p41"/>
          <p:cNvCxnSpPr>
            <a:stCxn id="545" idx="0"/>
            <a:endCxn id="542" idx="2"/>
          </p:cNvCxnSpPr>
          <p:nvPr/>
        </p:nvCxnSpPr>
        <p:spPr>
          <a:xfrm rot="10800000">
            <a:off x="7328250" y="3489525"/>
            <a:ext cx="0" cy="20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2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5.5 Exceptii</a:t>
            </a:r>
            <a:endParaRPr sz="1100"/>
          </a:p>
        </p:txBody>
      </p:sp>
      <p:sp>
        <p:nvSpPr>
          <p:cNvPr id="563" name="Google Shape;563;p42"/>
          <p:cNvSpPr txBox="1"/>
          <p:nvPr/>
        </p:nvSpPr>
        <p:spPr>
          <a:xfrm>
            <a:off x="377036" y="570302"/>
            <a:ext cx="8383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Tipuri de exceptii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4" name="Google Shape;564;p42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565" name="Google Shape;565;p42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6" name="Google Shape;566;p42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7" name="Google Shape;567;p42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8" name="Google Shape;568;p42"/>
          <p:cNvSpPr/>
          <p:nvPr/>
        </p:nvSpPr>
        <p:spPr>
          <a:xfrm>
            <a:off x="-1973897" y="873100"/>
            <a:ext cx="1847700" cy="8772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 -3 in fiecare capitol, unde [n] – ultimul slide din acel capitol si va fi folosit pentru bibliografia suplimentara.</a:t>
            </a:r>
            <a:endParaRPr sz="1100"/>
          </a:p>
        </p:txBody>
      </p:sp>
      <p:pic>
        <p:nvPicPr>
          <p:cNvPr id="569" name="Google Shape;569;p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42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571" name="Google Shape;571;p42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572" name="Google Shape;572;p42"/>
          <p:cNvGraphicFramePr/>
          <p:nvPr/>
        </p:nvGraphicFramePr>
        <p:xfrm>
          <a:off x="377036" y="1081251"/>
          <a:ext cx="2663000" cy="1227150"/>
        </p:xfrm>
        <a:graphic>
          <a:graphicData uri="http://schemas.openxmlformats.org/drawingml/2006/table">
            <a:tbl>
              <a:tblPr firstRow="1" bandRow="1">
                <a:noFill/>
                <a:tableStyleId>{89ACC13A-81C4-495D-915B-A40BAA342B89}</a:tableStyleId>
              </a:tblPr>
              <a:tblGrid>
                <a:gridCol w="13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27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IndexError</a:t>
                      </a:r>
                      <a:endParaRPr sz="11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 rowSpan="3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BaseException -&gt; Exception -&gt; LookupError -&gt; IndexError</a:t>
                      </a:r>
                      <a:endParaRPr sz="11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EFF0F7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73" name="Google Shape;573;p42"/>
          <p:cNvSpPr/>
          <p:nvPr/>
        </p:nvSpPr>
        <p:spPr>
          <a:xfrm>
            <a:off x="377036" y="2308349"/>
            <a:ext cx="2663100" cy="18585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list1 = []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try: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print(list1[2])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except </a:t>
            </a:r>
            <a:r>
              <a:rPr lang="en" sz="1200" b="1">
                <a:solidFill>
                  <a:srgbClr val="00C9FF"/>
                </a:solidFill>
                <a:latin typeface="Courier New"/>
                <a:ea typeface="Courier New"/>
                <a:cs typeface="Courier New"/>
                <a:sym typeface="Courier New"/>
              </a:rPr>
              <a:t>IndexError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print(“Lista are lungimea de: “, len(list1))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74" name="Google Shape;574;p42"/>
          <p:cNvSpPr/>
          <p:nvPr/>
        </p:nvSpPr>
        <p:spPr>
          <a:xfrm>
            <a:off x="3210953" y="2308349"/>
            <a:ext cx="2663100" cy="1858500"/>
          </a:xfrm>
          <a:prstGeom prst="rect">
            <a:avLst/>
          </a:prstGeom>
          <a:solidFill>
            <a:srgbClr val="0095E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dict1 = {}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try: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print(dict1['cheie1'])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except </a:t>
            </a:r>
            <a:r>
              <a:rPr lang="en" sz="1200" b="1">
                <a:solidFill>
                  <a:srgbClr val="000C87"/>
                </a:solidFill>
                <a:latin typeface="Courier New"/>
                <a:ea typeface="Courier New"/>
                <a:cs typeface="Courier New"/>
                <a:sym typeface="Courier New"/>
              </a:rPr>
              <a:t>KeyError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print("Dictionarul nu are cheia asta.")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5" name="Google Shape;575;p42"/>
          <p:cNvSpPr/>
          <p:nvPr/>
        </p:nvSpPr>
        <p:spPr>
          <a:xfrm>
            <a:off x="6097076" y="2308349"/>
            <a:ext cx="2663100" cy="1855500"/>
          </a:xfrm>
          <a:prstGeom prst="rect">
            <a:avLst/>
          </a:prstGeom>
          <a:solidFill>
            <a:srgbClr val="4D576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x = 0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try: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print(1/x)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except </a:t>
            </a:r>
            <a:r>
              <a:rPr lang="en" sz="1200" b="1">
                <a:solidFill>
                  <a:srgbClr val="00C9FF"/>
                </a:solidFill>
                <a:latin typeface="Courier New"/>
                <a:ea typeface="Courier New"/>
                <a:cs typeface="Courier New"/>
                <a:sym typeface="Courier New"/>
              </a:rPr>
              <a:t>ZeroDivisionError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print("Divizia cu 0 nepermisa.")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/>
          </a:p>
        </p:txBody>
      </p:sp>
      <p:graphicFrame>
        <p:nvGraphicFramePr>
          <p:cNvPr id="576" name="Google Shape;576;p42"/>
          <p:cNvGraphicFramePr/>
          <p:nvPr/>
        </p:nvGraphicFramePr>
        <p:xfrm>
          <a:off x="3210953" y="1081251"/>
          <a:ext cx="2663000" cy="1227150"/>
        </p:xfrm>
        <a:graphic>
          <a:graphicData uri="http://schemas.openxmlformats.org/drawingml/2006/table">
            <a:tbl>
              <a:tblPr firstRow="1" bandRow="1">
                <a:noFill/>
                <a:tableStyleId>{89ACC13A-81C4-495D-915B-A40BAA342B89}</a:tableStyleId>
              </a:tblPr>
              <a:tblGrid>
                <a:gridCol w="13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27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KeyError</a:t>
                      </a:r>
                      <a:endParaRPr sz="11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009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 rowSpan="3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BaseException -&gt;  Exception -&gt; LookupError -&gt; KeyError</a:t>
                      </a:r>
                      <a:endParaRPr sz="11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EFF0F7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77" name="Google Shape;577;p42"/>
          <p:cNvGraphicFramePr/>
          <p:nvPr/>
        </p:nvGraphicFramePr>
        <p:xfrm>
          <a:off x="6097076" y="1081251"/>
          <a:ext cx="2663000" cy="1227150"/>
        </p:xfrm>
        <a:graphic>
          <a:graphicData uri="http://schemas.openxmlformats.org/drawingml/2006/table">
            <a:tbl>
              <a:tblPr firstRow="1" bandRow="1">
                <a:noFill/>
                <a:tableStyleId>{89ACC13A-81C4-495D-915B-A40BAA342B89}</a:tableStyleId>
              </a:tblPr>
              <a:tblGrid>
                <a:gridCol w="13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27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ZeroDivisonError</a:t>
                      </a:r>
                      <a:endParaRPr sz="11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4D57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 rowSpan="3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BaseException -&gt; Exception -&gt; ArithmeticError -&gt; ZeroDivisionError</a:t>
                      </a:r>
                      <a:endParaRPr sz="11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EFF0F7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3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5.5 Exceptii</a:t>
            </a:r>
            <a:endParaRPr sz="1100"/>
          </a:p>
        </p:txBody>
      </p:sp>
      <p:sp>
        <p:nvSpPr>
          <p:cNvPr id="584" name="Google Shape;584;p43"/>
          <p:cNvSpPr txBox="1"/>
          <p:nvPr/>
        </p:nvSpPr>
        <p:spPr>
          <a:xfrm>
            <a:off x="377036" y="570302"/>
            <a:ext cx="8383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Tipuri de exceptii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5" name="Google Shape;585;p43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586" name="Google Shape;586;p43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p43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43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43"/>
          <p:cNvSpPr/>
          <p:nvPr/>
        </p:nvSpPr>
        <p:spPr>
          <a:xfrm>
            <a:off x="-1973897" y="873100"/>
            <a:ext cx="1847700" cy="8772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 -3 in fiecare capitol, unde [n] – ultimul slide din acel capitol si va fi folosit pentru bibliografia suplimentara.</a:t>
            </a:r>
            <a:endParaRPr sz="1100"/>
          </a:p>
        </p:txBody>
      </p:sp>
      <p:pic>
        <p:nvPicPr>
          <p:cNvPr id="590" name="Google Shape;590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p43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592" name="Google Shape;592;p43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593" name="Google Shape;593;p43"/>
          <p:cNvGraphicFramePr/>
          <p:nvPr/>
        </p:nvGraphicFramePr>
        <p:xfrm>
          <a:off x="377036" y="1081251"/>
          <a:ext cx="2663000" cy="1227150"/>
        </p:xfrm>
        <a:graphic>
          <a:graphicData uri="http://schemas.openxmlformats.org/drawingml/2006/table">
            <a:tbl>
              <a:tblPr firstRow="1" bandRow="1">
                <a:noFill/>
                <a:tableStyleId>{89ACC13A-81C4-495D-915B-A40BAA342B89}</a:tableStyleId>
              </a:tblPr>
              <a:tblGrid>
                <a:gridCol w="13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27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ValueError</a:t>
                      </a:r>
                      <a:endParaRPr sz="11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 rowSpan="3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BaseException -&gt; Exception -&gt; ValueError</a:t>
                      </a:r>
                      <a:endParaRPr sz="11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EFF0F7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94" name="Google Shape;594;p43"/>
          <p:cNvSpPr/>
          <p:nvPr/>
        </p:nvSpPr>
        <p:spPr>
          <a:xfrm>
            <a:off x="377036" y="2308349"/>
            <a:ext cx="2663100" cy="18585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string1 = "abc"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try: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print(int(string1))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except </a:t>
            </a:r>
            <a:r>
              <a:rPr lang="en" sz="1200" b="1">
                <a:solidFill>
                  <a:srgbClr val="00C9FF"/>
                </a:solidFill>
                <a:latin typeface="Courier New"/>
                <a:ea typeface="Courier New"/>
                <a:cs typeface="Courier New"/>
                <a:sym typeface="Courier New"/>
              </a:rPr>
              <a:t>ValueError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print("Eroare de valoare")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95" name="Google Shape;595;p43"/>
          <p:cNvSpPr/>
          <p:nvPr/>
        </p:nvSpPr>
        <p:spPr>
          <a:xfrm>
            <a:off x="3210953" y="2308349"/>
            <a:ext cx="2663100" cy="1858500"/>
          </a:xfrm>
          <a:prstGeom prst="rect">
            <a:avLst/>
          </a:prstGeom>
          <a:solidFill>
            <a:srgbClr val="0095E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dict1 = {}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try: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print(dict1['cheie1'])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except </a:t>
            </a:r>
            <a:r>
              <a:rPr lang="en" sz="1200" b="1">
                <a:solidFill>
                  <a:srgbClr val="000C87"/>
                </a:solidFill>
                <a:latin typeface="Courier New"/>
                <a:ea typeface="Courier New"/>
                <a:cs typeface="Courier New"/>
                <a:sym typeface="Courier New"/>
              </a:rPr>
              <a:t>LookupError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print("Dictionarul nu are cheia asta.")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6" name="Google Shape;596;p43"/>
          <p:cNvSpPr/>
          <p:nvPr/>
        </p:nvSpPr>
        <p:spPr>
          <a:xfrm>
            <a:off x="6097076" y="2308349"/>
            <a:ext cx="2663100" cy="1855500"/>
          </a:xfrm>
          <a:prstGeom prst="rect">
            <a:avLst/>
          </a:prstGeom>
          <a:solidFill>
            <a:srgbClr val="4D576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x = 0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try: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print(1/x)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except </a:t>
            </a:r>
            <a:r>
              <a:rPr lang="en" sz="1200" b="1">
                <a:solidFill>
                  <a:srgbClr val="00C9FF"/>
                </a:solidFill>
                <a:latin typeface="Courier New"/>
                <a:ea typeface="Courier New"/>
                <a:cs typeface="Courier New"/>
                <a:sym typeface="Courier New"/>
              </a:rPr>
              <a:t>ArithmeticError</a:t>
            </a: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print("Divizia cu 0 nepermisa.")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/>
          </a:p>
        </p:txBody>
      </p:sp>
      <p:graphicFrame>
        <p:nvGraphicFramePr>
          <p:cNvPr id="597" name="Google Shape;597;p43"/>
          <p:cNvGraphicFramePr/>
          <p:nvPr/>
        </p:nvGraphicFramePr>
        <p:xfrm>
          <a:off x="3210953" y="1081251"/>
          <a:ext cx="2663000" cy="1227150"/>
        </p:xfrm>
        <a:graphic>
          <a:graphicData uri="http://schemas.openxmlformats.org/drawingml/2006/table">
            <a:tbl>
              <a:tblPr firstRow="1" bandRow="1">
                <a:noFill/>
                <a:tableStyleId>{89ACC13A-81C4-495D-915B-A40BAA342B89}</a:tableStyleId>
              </a:tblPr>
              <a:tblGrid>
                <a:gridCol w="13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27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LookupError</a:t>
                      </a:r>
                      <a:endParaRPr sz="11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009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 rowSpan="3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BaseException -&gt;  Exception -&gt; LookupError </a:t>
                      </a:r>
                      <a:endParaRPr sz="11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EFF0F7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98" name="Google Shape;598;p43"/>
          <p:cNvGraphicFramePr/>
          <p:nvPr/>
        </p:nvGraphicFramePr>
        <p:xfrm>
          <a:off x="6097076" y="1081251"/>
          <a:ext cx="2663000" cy="1227150"/>
        </p:xfrm>
        <a:graphic>
          <a:graphicData uri="http://schemas.openxmlformats.org/drawingml/2006/table">
            <a:tbl>
              <a:tblPr firstRow="1" bandRow="1">
                <a:noFill/>
                <a:tableStyleId>{89ACC13A-81C4-495D-915B-A40BAA342B89}</a:tableStyleId>
              </a:tblPr>
              <a:tblGrid>
                <a:gridCol w="13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27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ArtihmeticError</a:t>
                      </a:r>
                      <a:endParaRPr sz="1100" b="1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solidFill>
                      <a:srgbClr val="4D57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50">
                <a:tc rowSpan="3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BaseException -&gt; Exception -&gt; ArithmeticError </a:t>
                      </a:r>
                      <a:endParaRPr sz="11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EFF0F7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340653" y="220772"/>
            <a:ext cx="838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Instructor materials – Chapter 2 Planning Guide</a:t>
            </a:r>
            <a:endParaRPr sz="1100"/>
          </a:p>
        </p:txBody>
      </p:sp>
      <p:sp>
        <p:nvSpPr>
          <p:cNvPr id="91" name="Google Shape;91;p17"/>
          <p:cNvSpPr txBox="1"/>
          <p:nvPr/>
        </p:nvSpPr>
        <p:spPr>
          <a:xfrm>
            <a:off x="340653" y="985793"/>
            <a:ext cx="83832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This PowerPoint deck is divided in two parts:</a:t>
            </a:r>
            <a:endParaRPr sz="1100"/>
          </a:p>
        </p:txBody>
      </p:sp>
      <p:sp>
        <p:nvSpPr>
          <p:cNvPr id="92" name="Google Shape;92;p17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93" name="Google Shape;93;p17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3 din fiecare capitol.</a:t>
            </a:r>
            <a:endParaRPr sz="1100"/>
          </a:p>
        </p:txBody>
      </p:sp>
      <p:sp>
        <p:nvSpPr>
          <p:cNvPr id="97" name="Google Shape;97;p17"/>
          <p:cNvSpPr txBox="1"/>
          <p:nvPr/>
        </p:nvSpPr>
        <p:spPr>
          <a:xfrm>
            <a:off x="340653" y="1407552"/>
            <a:ext cx="8383200" cy="23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Instructor Planning Guide</a:t>
            </a:r>
            <a:endParaRPr sz="110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Information to help you become familiar with the chapter</a:t>
            </a:r>
            <a:endParaRPr sz="110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Teaching aids</a:t>
            </a:r>
            <a:endParaRPr sz="1100"/>
          </a:p>
          <a:p>
            <a:pPr marL="3429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None/>
            </a:pPr>
            <a:endParaRPr sz="12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Instructor Class Presentation</a:t>
            </a:r>
            <a:endParaRPr sz="110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Optional slides that you can use in the classroom</a:t>
            </a:r>
            <a:endParaRPr sz="110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Char char="•"/>
            </a:pPr>
            <a:r>
              <a:rPr lang="en" sz="12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Begins on slide # 9</a:t>
            </a:r>
            <a:endParaRPr sz="1100"/>
          </a:p>
          <a:p>
            <a:pPr marL="3429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None/>
            </a:pPr>
            <a:endParaRPr sz="12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3429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None/>
            </a:pPr>
            <a:endParaRPr sz="12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Note: 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Remove the Planning Guide from this presentation before sharing with anyone. 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For additional help and resources, please send an email to </a:t>
            </a:r>
            <a:r>
              <a:rPr lang="en" sz="11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contact@savnet.ro</a:t>
            </a:r>
            <a:r>
              <a:rPr lang="en" sz="1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pic>
        <p:nvPicPr>
          <p:cNvPr id="98" name="Google Shape;98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100" name="Google Shape;100;p17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-1973899" y="1681667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Hidden slide.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4"/>
          <p:cNvSpPr txBox="1"/>
          <p:nvPr/>
        </p:nvSpPr>
        <p:spPr>
          <a:xfrm>
            <a:off x="377036" y="243090"/>
            <a:ext cx="8383200" cy="2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5.5 Exceptii</a:t>
            </a:r>
            <a:endParaRPr sz="1100"/>
          </a:p>
        </p:txBody>
      </p:sp>
      <p:sp>
        <p:nvSpPr>
          <p:cNvPr id="605" name="Google Shape;605;p44"/>
          <p:cNvSpPr txBox="1"/>
          <p:nvPr/>
        </p:nvSpPr>
        <p:spPr>
          <a:xfrm>
            <a:off x="377036" y="570302"/>
            <a:ext cx="8383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AssertionError</a:t>
            </a:r>
            <a:endParaRPr sz="1800">
              <a:solidFill>
                <a:srgbClr val="4A4A4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6" name="Google Shape;606;p44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607" name="Google Shape;607;p44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8" name="Google Shape;608;p44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" name="Google Shape;609;p44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0" name="Google Shape;610;p44"/>
          <p:cNvSpPr/>
          <p:nvPr/>
        </p:nvSpPr>
        <p:spPr>
          <a:xfrm>
            <a:off x="-1973897" y="873100"/>
            <a:ext cx="1847700" cy="8772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 -3 in fiecare capitol, unde [n] – ultimul slide din acel capitol si va fi folosit pentru bibliografia suplimentara.</a:t>
            </a:r>
            <a:endParaRPr sz="1100"/>
          </a:p>
        </p:txBody>
      </p:sp>
      <p:pic>
        <p:nvPicPr>
          <p:cNvPr id="611" name="Google Shape;611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44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613" name="Google Shape;613;p44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4" name="Google Shape;614;p44"/>
          <p:cNvSpPr/>
          <p:nvPr/>
        </p:nvSpPr>
        <p:spPr>
          <a:xfrm>
            <a:off x="468825" y="1057688"/>
            <a:ext cx="4103100" cy="3048600"/>
          </a:xfrm>
          <a:prstGeom prst="rect">
            <a:avLst/>
          </a:prstGeom>
          <a:solidFill>
            <a:srgbClr val="12419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 Python,  </a:t>
            </a: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assert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continua executarea daca conditia este evaluata ca  </a:t>
            </a: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True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  Altfel, opreste executia si </a:t>
            </a:r>
            <a:r>
              <a:rPr lang="en" sz="2400">
                <a:solidFill>
                  <a:srgbClr val="00C9FF"/>
                </a:solidFill>
                <a:latin typeface="Lato"/>
                <a:ea typeface="Lato"/>
                <a:cs typeface="Lato"/>
                <a:sym typeface="Lato"/>
              </a:rPr>
              <a:t>afiseaza mesajul optional dat</a:t>
            </a: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conditiei de assert.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5" name="Google Shape;615;p44"/>
          <p:cNvSpPr/>
          <p:nvPr/>
        </p:nvSpPr>
        <p:spPr>
          <a:xfrm>
            <a:off x="4645200" y="1057713"/>
            <a:ext cx="4153200" cy="3048600"/>
          </a:xfrm>
          <a:prstGeom prst="rect">
            <a:avLst/>
          </a:prstGeom>
          <a:solidFill>
            <a:srgbClr val="EFF0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x = int(input(“Numar1: “))</a:t>
            </a: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y = int(input(“Numar2: “))</a:t>
            </a: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try:</a:t>
            </a: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  assert y &gt; 0, “Numar2 trebuie sa fie mai mare de 0.”</a:t>
            </a: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except AssertionError as ae:</a:t>
            </a: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178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24191"/>
                </a:solidFill>
                <a:latin typeface="Courier New"/>
                <a:ea typeface="Courier New"/>
                <a:cs typeface="Courier New"/>
                <a:sym typeface="Courier New"/>
              </a:rPr>
              <a:t>  print(ae)</a:t>
            </a:r>
            <a:endParaRPr sz="1300">
              <a:solidFill>
                <a:srgbClr val="12419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5"/>
          <p:cNvSpPr txBox="1"/>
          <p:nvPr/>
        </p:nvSpPr>
        <p:spPr>
          <a:xfrm>
            <a:off x="667012" y="3264140"/>
            <a:ext cx="84627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Q&amp;A</a:t>
            </a:r>
            <a:endParaRPr sz="1100"/>
          </a:p>
        </p:txBody>
      </p:sp>
      <p:pic>
        <p:nvPicPr>
          <p:cNvPr id="622" name="Google Shape;622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983"/>
            <a:ext cx="9144002" cy="2816167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45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624" name="Google Shape;624;p45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45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6" name="Google Shape;626;p45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" name="Google Shape;627;p45"/>
          <p:cNvSpPr/>
          <p:nvPr/>
        </p:nvSpPr>
        <p:spPr>
          <a:xfrm>
            <a:off x="-1973897" y="873100"/>
            <a:ext cx="1847700" cy="5541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[n]-10 in fiecare capitol, unde [n] – ultimul slide din acel capitol. </a:t>
            </a:r>
            <a:endParaRPr sz="1100"/>
          </a:p>
        </p:txBody>
      </p:sp>
      <p:pic>
        <p:nvPicPr>
          <p:cNvPr id="628" name="Google Shape;628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45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630" name="Google Shape;630;p45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6" name="Google Shape;636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1"/>
            <a:ext cx="9144004" cy="2785187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46"/>
          <p:cNvSpPr txBox="1"/>
          <p:nvPr/>
        </p:nvSpPr>
        <p:spPr>
          <a:xfrm>
            <a:off x="667012" y="3264140"/>
            <a:ext cx="84627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Chapter Review</a:t>
            </a:r>
            <a:endParaRPr sz="1100"/>
          </a:p>
        </p:txBody>
      </p:sp>
      <p:sp>
        <p:nvSpPr>
          <p:cNvPr id="638" name="Google Shape;638;p46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639" name="Google Shape;639;p46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0" name="Google Shape;640;p46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1" name="Google Shape;641;p46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2" name="Google Shape;642;p46"/>
          <p:cNvSpPr/>
          <p:nvPr/>
        </p:nvSpPr>
        <p:spPr>
          <a:xfrm>
            <a:off x="-1973897" y="873100"/>
            <a:ext cx="1847700" cy="5541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[n]-9 in fiecare capitol, unde [n] – ultimul slide din acel capitol. </a:t>
            </a:r>
            <a:endParaRPr sz="1100"/>
          </a:p>
        </p:txBody>
      </p:sp>
      <p:pic>
        <p:nvPicPr>
          <p:cNvPr id="643" name="Google Shape;643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46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645" name="Google Shape;645;p46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47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652" name="Google Shape;652;p47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3" name="Google Shape;653;p47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" name="Google Shape;654;p47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47"/>
          <p:cNvSpPr/>
          <p:nvPr/>
        </p:nvSpPr>
        <p:spPr>
          <a:xfrm>
            <a:off x="-1973897" y="873100"/>
            <a:ext cx="1847700" cy="5541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[n]-8 in fiecare capitol, unde [n] – ultimul slide din acel capitol. </a:t>
            </a:r>
            <a:endParaRPr sz="1100"/>
          </a:p>
        </p:txBody>
      </p:sp>
      <p:pic>
        <p:nvPicPr>
          <p:cNvPr id="656" name="Google Shape;656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47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658" name="Google Shape;658;p47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659" name="Google Shape;659;p47"/>
          <p:cNvGraphicFramePr/>
          <p:nvPr/>
        </p:nvGraphicFramePr>
        <p:xfrm>
          <a:off x="377036" y="1103933"/>
          <a:ext cx="8383050" cy="3135050"/>
        </p:xfrm>
        <a:graphic>
          <a:graphicData uri="http://schemas.openxmlformats.org/drawingml/2006/table">
            <a:tbl>
              <a:tblPr firstRow="1" bandRow="1">
                <a:solidFill>
                  <a:srgbClr val="124191"/>
                </a:solidFill>
                <a:tableStyleId>{89ACC13A-81C4-495D-915B-A40BAA342B89}</a:tableStyleId>
              </a:tblPr>
              <a:tblGrid>
                <a:gridCol w="1884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98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latin typeface="Lato"/>
                          <a:ea typeface="Lato"/>
                          <a:cs typeface="Lato"/>
                          <a:sym typeface="Lato"/>
                        </a:rPr>
                        <a:t>Network Layer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C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Module</a:t>
                      </a:r>
                      <a:endParaRPr sz="1100">
                        <a:solidFill>
                          <a:schemeClr val="lt1"/>
                        </a:solidFill>
                      </a:endParaRPr>
                    </a:p>
                  </a:txBody>
                  <a:tcPr marL="68600" marR="68600" marT="34300" marB="34300" anchor="ctr">
                    <a:solidFill>
                      <a:srgbClr val="00C9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un fișier care conține definiții și instrucțiuni Python.</a:t>
                      </a:r>
                      <a:endParaRPr sz="12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F2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2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Pachete</a:t>
                      </a:r>
                      <a:endParaRPr sz="15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un container care permite cuplarea mai multor module conexe sub un singur nume comun.</a:t>
                      </a:r>
                      <a:endParaRPr sz="12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F2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2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Siruri</a:t>
                      </a:r>
                      <a:endParaRPr sz="15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00C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Metode de siruri</a:t>
                      </a:r>
                      <a:endParaRPr sz="12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F2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2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Liste</a:t>
                      </a:r>
                      <a:endParaRPr sz="15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Metode de liste</a:t>
                      </a:r>
                      <a:endParaRPr sz="12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2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Exceptii</a:t>
                      </a:r>
                      <a:endParaRPr sz="15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C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Tipuri de exceptii, Try - else</a:t>
                      </a:r>
                      <a:endParaRPr sz="12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60" name="Google Shape;660;p47"/>
          <p:cNvSpPr txBox="1"/>
          <p:nvPr/>
        </p:nvSpPr>
        <p:spPr>
          <a:xfrm>
            <a:off x="377036" y="243090"/>
            <a:ext cx="838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What did we learn in this chapter?</a:t>
            </a:r>
            <a:endParaRPr sz="1100"/>
          </a:p>
        </p:txBody>
      </p:sp>
      <p:sp>
        <p:nvSpPr>
          <p:cNvPr id="661" name="Google Shape;661;p47"/>
          <p:cNvSpPr txBox="1"/>
          <p:nvPr/>
        </p:nvSpPr>
        <p:spPr>
          <a:xfrm>
            <a:off x="378602" y="560083"/>
            <a:ext cx="8383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Subtitle should use sentence case</a:t>
            </a:r>
            <a:endParaRPr sz="11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6" cy="2785188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48"/>
          <p:cNvSpPr txBox="1"/>
          <p:nvPr/>
        </p:nvSpPr>
        <p:spPr>
          <a:xfrm>
            <a:off x="667012" y="3264140"/>
            <a:ext cx="8462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Resurse suplimentare:</a:t>
            </a:r>
            <a:endParaRPr sz="1100"/>
          </a:p>
        </p:txBody>
      </p:sp>
      <p:sp>
        <p:nvSpPr>
          <p:cNvPr id="669" name="Google Shape;669;p48"/>
          <p:cNvSpPr txBox="1"/>
          <p:nvPr/>
        </p:nvSpPr>
        <p:spPr>
          <a:xfrm>
            <a:off x="662345" y="3651362"/>
            <a:ext cx="8462700" cy="5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Arial"/>
              <a:buChar char="•"/>
            </a:pPr>
            <a:r>
              <a:rPr lang="en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https://docs.python.org/3/library/exceptions.html</a:t>
            </a:r>
            <a:endParaRPr sz="1100"/>
          </a:p>
          <a:p>
            <a:pPr marL="254000" marR="0" lvl="0" indent="-254000" algn="l" rtl="0">
              <a:spcBef>
                <a:spcPts val="0"/>
              </a:spcBef>
              <a:spcAft>
                <a:spcPts val="0"/>
              </a:spcAft>
              <a:buClr>
                <a:srgbClr val="124191"/>
              </a:buClr>
              <a:buSzPts val="1400"/>
              <a:buFont typeface="Arial"/>
              <a:buChar char="•"/>
            </a:pPr>
            <a:r>
              <a:rPr lang="en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Python Essentials - Partea 2 - Cap 1 &amp; 2</a:t>
            </a:r>
            <a:endParaRPr sz="1100"/>
          </a:p>
        </p:txBody>
      </p:sp>
      <p:sp>
        <p:nvSpPr>
          <p:cNvPr id="670" name="Google Shape;670;p48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671" name="Google Shape;671;p48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48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3" name="Google Shape;673;p48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4" name="Google Shape;674;p48"/>
          <p:cNvSpPr/>
          <p:nvPr/>
        </p:nvSpPr>
        <p:spPr>
          <a:xfrm>
            <a:off x="-1973897" y="873100"/>
            <a:ext cx="1847700" cy="8772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 -4 in fiecare capitol, unde [n] – ultimul slide din acel capitol si va fi folosit pentru bibliografia suplimentara.</a:t>
            </a:r>
            <a:endParaRPr sz="1100"/>
          </a:p>
        </p:txBody>
      </p:sp>
      <p:pic>
        <p:nvPicPr>
          <p:cNvPr id="675" name="Google Shape;675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48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677" name="Google Shape;677;p48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49"/>
          <p:cNvSpPr/>
          <p:nvPr/>
        </p:nvSpPr>
        <p:spPr>
          <a:xfrm>
            <a:off x="-1" y="-32274"/>
            <a:ext cx="9144000" cy="30660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4" name="Google Shape;684;p49"/>
          <p:cNvSpPr txBox="1"/>
          <p:nvPr/>
        </p:nvSpPr>
        <p:spPr>
          <a:xfrm>
            <a:off x="681213" y="3439179"/>
            <a:ext cx="84627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Home Activities</a:t>
            </a:r>
            <a:endParaRPr sz="1100"/>
          </a:p>
        </p:txBody>
      </p:sp>
      <p:sp>
        <p:nvSpPr>
          <p:cNvPr id="685" name="Google Shape;685;p49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686" name="Google Shape;686;p49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7" name="Google Shape;687;p49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" name="Google Shape;688;p49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9" name="Google Shape;689;p49"/>
          <p:cNvSpPr/>
          <p:nvPr/>
        </p:nvSpPr>
        <p:spPr>
          <a:xfrm>
            <a:off x="-1973897" y="873100"/>
            <a:ext cx="1847700" cy="5541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[n]-3 in fiecare capitol, unde [n] – ultimul slide din acel capitol. </a:t>
            </a:r>
            <a:endParaRPr sz="1100"/>
          </a:p>
        </p:txBody>
      </p:sp>
      <p:pic>
        <p:nvPicPr>
          <p:cNvPr id="690" name="Google Shape;690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93316" y="-32274"/>
            <a:ext cx="2678654" cy="3046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1" name="Google Shape;691;p4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49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693" name="Google Shape;693;p49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50"/>
          <p:cNvSpPr txBox="1"/>
          <p:nvPr/>
        </p:nvSpPr>
        <p:spPr>
          <a:xfrm>
            <a:off x="377036" y="232314"/>
            <a:ext cx="838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How to achieve extraordinary results</a:t>
            </a:r>
            <a:endParaRPr sz="1100"/>
          </a:p>
        </p:txBody>
      </p:sp>
      <p:sp>
        <p:nvSpPr>
          <p:cNvPr id="700" name="Google Shape;700;p50"/>
          <p:cNvSpPr txBox="1"/>
          <p:nvPr/>
        </p:nvSpPr>
        <p:spPr>
          <a:xfrm>
            <a:off x="377036" y="754050"/>
            <a:ext cx="83832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Up to the next session:</a:t>
            </a:r>
            <a:endParaRPr sz="1100"/>
          </a:p>
        </p:txBody>
      </p:sp>
      <p:sp>
        <p:nvSpPr>
          <p:cNvPr id="701" name="Google Shape;701;p50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702" name="Google Shape;702;p50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3" name="Google Shape;703;p50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50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5" name="Google Shape;705;p50"/>
          <p:cNvSpPr/>
          <p:nvPr/>
        </p:nvSpPr>
        <p:spPr>
          <a:xfrm>
            <a:off x="-1973897" y="873100"/>
            <a:ext cx="1847700" cy="5541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[n]-2 in fiecare capitol, unde [n] – ultimul slide din acel capitol. </a:t>
            </a:r>
            <a:endParaRPr sz="1100"/>
          </a:p>
        </p:txBody>
      </p:sp>
      <p:graphicFrame>
        <p:nvGraphicFramePr>
          <p:cNvPr id="706" name="Google Shape;706;p50"/>
          <p:cNvGraphicFramePr/>
          <p:nvPr/>
        </p:nvGraphicFramePr>
        <p:xfrm>
          <a:off x="643415" y="1212338"/>
          <a:ext cx="8116675" cy="3375880"/>
        </p:xfrm>
        <a:graphic>
          <a:graphicData uri="http://schemas.openxmlformats.org/drawingml/2006/table">
            <a:tbl>
              <a:tblPr firstRow="1" bandRow="1">
                <a:solidFill>
                  <a:srgbClr val="124191"/>
                </a:solidFill>
                <a:tableStyleId>{89ACC13A-81C4-495D-915B-A40BAA342B89}</a:tableStyleId>
              </a:tblPr>
              <a:tblGrid>
                <a:gridCol w="225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6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72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Type of Activity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Description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Reading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Exposes you, as a learner, to new skills and concepts.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Exercise – </a:t>
                      </a: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</a:t>
                      </a: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Activities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Expose learners to new skills and concepts. 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Check your understanding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Per topic quiz to help learners gauge content understanding. They </a:t>
                      </a:r>
                      <a:r>
                        <a:rPr lang="en" sz="900" b="1" i="1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do not </a:t>
                      </a: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affect student grades. 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5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Interactive Group Activities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Discuss a variety of topics, like last chapter summary, topics not clear, explain the exercises done in the last meeting or do them again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5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Hands-on Labs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NA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5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Module Quizzes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Simulation and modeling activities designed to explore, acquire, reinforce and expand skills. 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Module Exams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Labs designed for working with physical equipment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7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These are found on the Instructor Resources page. Class Activities are designed to facilitate learning, class discussion and collaboration. 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Self-assessments that integrate concepts and skills learnt throughout the series of topics presented in the module. 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Module Summary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Briefly recap chpater content. 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707" name="Google Shape;707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50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709" name="Google Shape;709;p50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51"/>
          <p:cNvSpPr txBox="1"/>
          <p:nvPr/>
        </p:nvSpPr>
        <p:spPr>
          <a:xfrm>
            <a:off x="667012" y="3264140"/>
            <a:ext cx="84627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What’s next?</a:t>
            </a:r>
            <a:endParaRPr sz="1100"/>
          </a:p>
        </p:txBody>
      </p:sp>
      <p:pic>
        <p:nvPicPr>
          <p:cNvPr id="716" name="Google Shape;716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9144002" cy="2792185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Google Shape;717;p51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718" name="Google Shape;718;p51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9" name="Google Shape;719;p51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51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1" name="Google Shape;721;p51"/>
          <p:cNvSpPr/>
          <p:nvPr/>
        </p:nvSpPr>
        <p:spPr>
          <a:xfrm>
            <a:off x="-1973897" y="873100"/>
            <a:ext cx="1847700" cy="5541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[n]-1 in fiecare capitol, unde [n] – ultimul slide din acel capitol. </a:t>
            </a:r>
            <a:endParaRPr sz="1100"/>
          </a:p>
        </p:txBody>
      </p:sp>
      <p:pic>
        <p:nvPicPr>
          <p:cNvPr id="722" name="Google Shape;722;p5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51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724" name="Google Shape;724;p51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0" name="Google Shape;730;p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1942" b="31942"/>
          <a:stretch/>
        </p:blipFill>
        <p:spPr>
          <a:xfrm>
            <a:off x="2503491" y="2019901"/>
            <a:ext cx="4137000" cy="11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731" name="Google Shape;731;p52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732" name="Google Shape;732;p52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3" name="Google Shape;733;p52"/>
          <p:cNvSpPr/>
          <p:nvPr/>
        </p:nvSpPr>
        <p:spPr>
          <a:xfrm>
            <a:off x="9334948" y="844020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</p:txBody>
      </p:sp>
      <p:sp>
        <p:nvSpPr>
          <p:cNvPr id="734" name="Google Shape;734;p52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" name="Google Shape;735;p52"/>
          <p:cNvSpPr/>
          <p:nvPr/>
        </p:nvSpPr>
        <p:spPr>
          <a:xfrm>
            <a:off x="-1973897" y="873100"/>
            <a:ext cx="1847700" cy="5541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 in fiecare capitol, unde [n] – ultimul slide din acel capitol. 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/>
        </p:nvSpPr>
        <p:spPr>
          <a:xfrm>
            <a:off x="377036" y="233933"/>
            <a:ext cx="838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What to expect in this chapter</a:t>
            </a:r>
            <a:endParaRPr sz="1100"/>
          </a:p>
        </p:txBody>
      </p:sp>
      <p:sp>
        <p:nvSpPr>
          <p:cNvPr id="108" name="Google Shape;108;p18"/>
          <p:cNvSpPr txBox="1"/>
          <p:nvPr/>
        </p:nvSpPr>
        <p:spPr>
          <a:xfrm>
            <a:off x="377036" y="1008508"/>
            <a:ext cx="83832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To facilitate learning, the following features may be included in this chapter:</a:t>
            </a:r>
            <a:endParaRPr sz="1100"/>
          </a:p>
        </p:txBody>
      </p:sp>
      <p:sp>
        <p:nvSpPr>
          <p:cNvPr id="109" name="Google Shape;109;p18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110" name="Google Shape;110;p18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8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4 din fiecare capitol.</a:t>
            </a:r>
            <a:endParaRPr sz="1100"/>
          </a:p>
        </p:txBody>
      </p:sp>
      <p:graphicFrame>
        <p:nvGraphicFramePr>
          <p:cNvPr id="114" name="Google Shape;114;p18"/>
          <p:cNvGraphicFramePr/>
          <p:nvPr/>
        </p:nvGraphicFramePr>
        <p:xfrm>
          <a:off x="377033" y="1308590"/>
          <a:ext cx="8383050" cy="3223480"/>
        </p:xfrm>
        <a:graphic>
          <a:graphicData uri="http://schemas.openxmlformats.org/drawingml/2006/table">
            <a:tbl>
              <a:tblPr firstRow="1" bandRow="1">
                <a:solidFill>
                  <a:srgbClr val="124191"/>
                </a:solidFill>
                <a:tableStyleId>{89ACC13A-81C4-495D-915B-A40BAA342B89}</a:tableStyleId>
              </a:tblPr>
              <a:tblGrid>
                <a:gridCol w="419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Feature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Description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Animation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Expose learners to new skills and concepts.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Videos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Expose learners to new skills and concepts. 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Check your understanding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Per topic quiz to help learners gauge content understanding. They </a:t>
                      </a:r>
                      <a:r>
                        <a:rPr lang="en" sz="900" b="1" i="1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do not </a:t>
                      </a: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affect student grades. 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5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Interactive Activities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 variety of formats to help learners gauge content understanding. 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5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Syntax Checker 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Small simulations that expose learners to Command line to practice configuration skills. 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57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PT Activity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Simulation and modeling activities designed to explore, acquire, reinforce and expand skills. 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Hands-On Labs</a:t>
                      </a:r>
                      <a:endParaRPr sz="12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Labs designed for working with physical equipment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76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Class Activities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These are found on the Instructor Resources page. Class Activities are designed to facilitate learning, class discussion and collaboration. 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Module Quizzes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Self-assessments that integrate concepts and skills learnt throughout the series of topics presented in the module. </a:t>
                      </a:r>
                      <a:endParaRPr sz="9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14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Module Summary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24191"/>
                        </a:buClr>
                        <a:buSzPts val="900"/>
                        <a:buFont typeface="Lato"/>
                        <a:buNone/>
                      </a:pPr>
                      <a:r>
                        <a:rPr lang="en" sz="9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Briefly recaps module content. 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pic>
        <p:nvPicPr>
          <p:cNvPr id="115" name="Google Shape;11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117" name="Google Shape;117;p18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18"/>
          <p:cNvSpPr/>
          <p:nvPr/>
        </p:nvSpPr>
        <p:spPr>
          <a:xfrm>
            <a:off x="-1973899" y="1681667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Hidden slide.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/>
        </p:nvSpPr>
        <p:spPr>
          <a:xfrm>
            <a:off x="377036" y="245348"/>
            <a:ext cx="838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Chapter 17: Activities</a:t>
            </a:r>
            <a:endParaRPr sz="1100"/>
          </a:p>
        </p:txBody>
      </p:sp>
      <p:sp>
        <p:nvSpPr>
          <p:cNvPr id="125" name="Google Shape;125;p19"/>
          <p:cNvSpPr txBox="1"/>
          <p:nvPr/>
        </p:nvSpPr>
        <p:spPr>
          <a:xfrm>
            <a:off x="377036" y="975547"/>
            <a:ext cx="83832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What activities are associated with this chapter? </a:t>
            </a:r>
            <a:endParaRPr sz="1100"/>
          </a:p>
        </p:txBody>
      </p:sp>
      <p:sp>
        <p:nvSpPr>
          <p:cNvPr id="126" name="Google Shape;126;p19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127" name="Google Shape;127;p19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9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9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9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5 din fiecare capitol.</a:t>
            </a:r>
            <a:endParaRPr sz="1100"/>
          </a:p>
        </p:txBody>
      </p:sp>
      <p:graphicFrame>
        <p:nvGraphicFramePr>
          <p:cNvPr id="131" name="Google Shape;131;p19"/>
          <p:cNvGraphicFramePr/>
          <p:nvPr/>
        </p:nvGraphicFramePr>
        <p:xfrm>
          <a:off x="377036" y="1308590"/>
          <a:ext cx="8383025" cy="754440"/>
        </p:xfrm>
        <a:graphic>
          <a:graphicData uri="http://schemas.openxmlformats.org/drawingml/2006/table">
            <a:tbl>
              <a:tblPr firstRow="1" bandRow="1">
                <a:solidFill>
                  <a:srgbClr val="124191"/>
                </a:solidFill>
                <a:tableStyleId>{89ACC13A-81C4-495D-915B-A40BAA342B89}</a:tableStyleId>
              </a:tblPr>
              <a:tblGrid>
                <a:gridCol w="1047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18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Page #</a:t>
                      </a: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Activity Type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Activity Name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Description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1.1.</a:t>
                      </a: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Setup Environment</a:t>
                      </a:r>
                      <a:endParaRPr sz="12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Setup python interpreter, PyCharm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Recommended</a:t>
                      </a:r>
                      <a:endParaRPr sz="1100"/>
                    </a:p>
                  </a:txBody>
                  <a:tcPr marL="68600" marR="0" marT="0" marB="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#20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Quizz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E7F5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0" i="0" u="none" strike="noStrike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Recommended</a:t>
                      </a:r>
                      <a:endParaRPr sz="1100"/>
                    </a:p>
                  </a:txBody>
                  <a:tcPr marL="68600" marR="0" marT="0" marB="0" anchor="ctr">
                    <a:solidFill>
                      <a:srgbClr val="CB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32" name="Google Shape;132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134" name="Google Shape;134;p19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-1973899" y="1681667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Hidden slide.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/>
        </p:nvSpPr>
        <p:spPr>
          <a:xfrm>
            <a:off x="377036" y="232314"/>
            <a:ext cx="838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Chapter 17: Best Practices</a:t>
            </a:r>
            <a:endParaRPr sz="1100"/>
          </a:p>
        </p:txBody>
      </p:sp>
      <p:sp>
        <p:nvSpPr>
          <p:cNvPr id="142" name="Google Shape;142;p20"/>
          <p:cNvSpPr txBox="1"/>
          <p:nvPr/>
        </p:nvSpPr>
        <p:spPr>
          <a:xfrm>
            <a:off x="378602" y="1000351"/>
            <a:ext cx="83832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Prior to teaching Chapter 17, the instructor should:</a:t>
            </a:r>
            <a:endParaRPr sz="1100"/>
          </a:p>
        </p:txBody>
      </p:sp>
      <p:sp>
        <p:nvSpPr>
          <p:cNvPr id="143" name="Google Shape;143;p20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144" name="Google Shape;144;p20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0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0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0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6 din fiecare capitol.</a:t>
            </a:r>
            <a:endParaRPr sz="1100"/>
          </a:p>
        </p:txBody>
      </p:sp>
      <p:sp>
        <p:nvSpPr>
          <p:cNvPr id="148" name="Google Shape;148;p20"/>
          <p:cNvSpPr txBox="1"/>
          <p:nvPr/>
        </p:nvSpPr>
        <p:spPr>
          <a:xfrm>
            <a:off x="377036" y="1389346"/>
            <a:ext cx="83832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400"/>
              <a:buFont typeface="Arial"/>
              <a:buChar char="•"/>
            </a:pPr>
            <a:r>
              <a:rPr lang="en" sz="14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Review the activities and asessments for this chapter</a:t>
            </a:r>
            <a:r>
              <a:rPr lang="en" sz="1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endParaRPr sz="14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400"/>
              <a:buFont typeface="Arial"/>
              <a:buChar char="•"/>
            </a:pPr>
            <a:r>
              <a:rPr lang="en" sz="14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Try to include as many questions as possible to keep students engaged during classroom presentation. </a:t>
            </a:r>
            <a:endParaRPr sz="1100"/>
          </a:p>
          <a:p>
            <a:pPr marL="215900" marR="0" lvl="0" indent="-1270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400"/>
              <a:buFont typeface="Arial"/>
              <a:buNone/>
            </a:pPr>
            <a:endParaRPr sz="14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382684" y="2131107"/>
            <a:ext cx="83832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Topic 17.1</a:t>
            </a:r>
            <a:endParaRPr sz="1100"/>
          </a:p>
        </p:txBody>
      </p:sp>
      <p:sp>
        <p:nvSpPr>
          <p:cNvPr id="150" name="Google Shape;150;p20"/>
          <p:cNvSpPr txBox="1"/>
          <p:nvPr/>
        </p:nvSpPr>
        <p:spPr>
          <a:xfrm>
            <a:off x="381118" y="2520101"/>
            <a:ext cx="8383200" cy="6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400"/>
              <a:buFont typeface="Arial"/>
              <a:buChar char="•"/>
            </a:pPr>
            <a:r>
              <a:rPr lang="en" sz="14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Ask the students or have a class discussion</a:t>
            </a:r>
            <a:endParaRPr sz="1100"/>
          </a:p>
          <a:p>
            <a:pPr marL="558800" marR="0" lvl="1" indent="-215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Char char="•"/>
            </a:pPr>
            <a:r>
              <a:rPr lang="en" sz="1200" b="0" i="0" u="none" strike="noStrike" cap="none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Explain the differences between WLAN, WMAN and WWAN</a:t>
            </a:r>
            <a:endParaRPr sz="1100"/>
          </a:p>
          <a:p>
            <a:pPr marL="558800" marR="0" lvl="1" indent="-215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Char char="•"/>
            </a:pPr>
            <a:r>
              <a:rPr lang="en" sz="1200" b="0" i="0" u="none" strike="noStrike" cap="none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Why do you think there are so many 802.11 standards? </a:t>
            </a:r>
            <a:endParaRPr sz="1100"/>
          </a:p>
        </p:txBody>
      </p:sp>
      <p:sp>
        <p:nvSpPr>
          <p:cNvPr id="151" name="Google Shape;151;p20"/>
          <p:cNvSpPr txBox="1"/>
          <p:nvPr/>
        </p:nvSpPr>
        <p:spPr>
          <a:xfrm>
            <a:off x="382684" y="3294518"/>
            <a:ext cx="83832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Topic 17.2</a:t>
            </a:r>
            <a:endParaRPr sz="1100"/>
          </a:p>
        </p:txBody>
      </p:sp>
      <p:sp>
        <p:nvSpPr>
          <p:cNvPr id="152" name="Google Shape;152;p20"/>
          <p:cNvSpPr txBox="1"/>
          <p:nvPr/>
        </p:nvSpPr>
        <p:spPr>
          <a:xfrm>
            <a:off x="381118" y="3683513"/>
            <a:ext cx="8383200" cy="8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15900" marR="0" lvl="0" indent="-215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400"/>
              <a:buFont typeface="Arial"/>
              <a:buChar char="•"/>
            </a:pPr>
            <a:r>
              <a:rPr lang="en" sz="14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Ask the students or have a class discussion</a:t>
            </a:r>
            <a:endParaRPr sz="1100"/>
          </a:p>
          <a:p>
            <a:pPr marL="558800" marR="0" lvl="1" indent="-215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Char char="•"/>
            </a:pPr>
            <a:r>
              <a:rPr lang="en" sz="1200" b="0" i="0" u="none" strike="noStrike" cap="none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When would using autonomous AP and controller based AP be appropriate? </a:t>
            </a:r>
            <a:endParaRPr sz="1100"/>
          </a:p>
          <a:p>
            <a:pPr marL="558800" marR="0" lvl="1" indent="-2159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200"/>
              <a:buFont typeface="Arial"/>
              <a:buChar char="•"/>
            </a:pPr>
            <a:r>
              <a:rPr lang="en" sz="1200" b="0" i="0" u="none" strike="noStrike" cap="none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Discuss a situation where a USB wireless adapter is needed. </a:t>
            </a:r>
            <a:endParaRPr sz="1100"/>
          </a:p>
          <a:p>
            <a:pPr marL="215900" marR="0" lvl="0" indent="-12700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400"/>
              <a:buFont typeface="Arial"/>
              <a:buNone/>
            </a:pPr>
            <a:endParaRPr sz="14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155" name="Google Shape;155;p20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0"/>
          <p:cNvSpPr/>
          <p:nvPr/>
        </p:nvSpPr>
        <p:spPr>
          <a:xfrm>
            <a:off x="-1973899" y="1681667"/>
            <a:ext cx="1847700" cy="2307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Hidden slide.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/>
        </p:nvSpPr>
        <p:spPr>
          <a:xfrm>
            <a:off x="340653" y="245348"/>
            <a:ext cx="838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Learning objectives</a:t>
            </a:r>
            <a:endParaRPr sz="1100"/>
          </a:p>
        </p:txBody>
      </p:sp>
      <p:sp>
        <p:nvSpPr>
          <p:cNvPr id="163" name="Google Shape;163;p21"/>
          <p:cNvSpPr txBox="1"/>
          <p:nvPr/>
        </p:nvSpPr>
        <p:spPr>
          <a:xfrm>
            <a:off x="340653" y="555478"/>
            <a:ext cx="83832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A4A4A"/>
                </a:solidFill>
                <a:latin typeface="Lato"/>
                <a:ea typeface="Lato"/>
                <a:cs typeface="Lato"/>
                <a:sym typeface="Lato"/>
              </a:rPr>
              <a:t>Dupa aceasta sedinta, ar trebui sa puteti sa: </a:t>
            </a:r>
            <a:endParaRPr sz="1100"/>
          </a:p>
        </p:txBody>
      </p:sp>
      <p:sp>
        <p:nvSpPr>
          <p:cNvPr id="164" name="Google Shape;164;p21"/>
          <p:cNvSpPr txBox="1"/>
          <p:nvPr/>
        </p:nvSpPr>
        <p:spPr>
          <a:xfrm>
            <a:off x="377036" y="1389346"/>
            <a:ext cx="83832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500"/>
              <a:buFont typeface="Arial"/>
              <a:buChar char="•"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Lucrati cu pachete si module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500"/>
              <a:buFont typeface="Arial"/>
              <a:buChar char="•"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Explicati si sa lucrati cu metode de siruri si liste</a:t>
            </a:r>
            <a:endParaRPr sz="1100"/>
          </a:p>
          <a:p>
            <a:pPr marL="342900" marR="0" lvl="0" indent="-336550" algn="l" rtl="0">
              <a:spcBef>
                <a:spcPts val="0"/>
              </a:spcBef>
              <a:spcAft>
                <a:spcPts val="0"/>
              </a:spcAft>
              <a:buClr>
                <a:srgbClr val="999B99"/>
              </a:buClr>
              <a:buSzPts val="1500"/>
              <a:buFont typeface="Arial"/>
              <a:buChar char="•"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Explicati si aplicati tratarea erorilor</a:t>
            </a: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1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166" name="Google Shape;166;p21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1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1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7 din fiecare capitol.</a:t>
            </a:r>
            <a:endParaRPr sz="1100"/>
          </a:p>
        </p:txBody>
      </p:sp>
      <p:pic>
        <p:nvPicPr>
          <p:cNvPr id="170" name="Google Shape;17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172" name="Google Shape;172;p21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/>
        </p:nvSpPr>
        <p:spPr>
          <a:xfrm>
            <a:off x="517953" y="1389346"/>
            <a:ext cx="6161700" cy="17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Module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Pachete</a:t>
            </a: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Siruri</a:t>
            </a: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Liste</a:t>
            </a: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Exceptii</a:t>
            </a: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8280670" y="1389346"/>
            <a:ext cx="479400" cy="17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10</a:t>
            </a:r>
            <a:endParaRPr sz="1100"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13</a:t>
            </a: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16</a:t>
            </a: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23</a:t>
            </a: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25</a:t>
            </a:r>
            <a:endParaRPr sz="15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181" name="Google Shape;181;p22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2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2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2"/>
          <p:cNvSpPr/>
          <p:nvPr/>
        </p:nvSpPr>
        <p:spPr>
          <a:xfrm>
            <a:off x="-1973897" y="87310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Acesta va fi slideul 8 din fiecare capitol.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2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187" name="Google Shape;187;p22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22"/>
          <p:cNvSpPr txBox="1"/>
          <p:nvPr/>
        </p:nvSpPr>
        <p:spPr>
          <a:xfrm>
            <a:off x="340653" y="245348"/>
            <a:ext cx="838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Table of contents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/>
          <p:nvPr/>
        </p:nvSpPr>
        <p:spPr>
          <a:xfrm>
            <a:off x="9334948" y="0"/>
            <a:ext cx="1847700" cy="185700"/>
          </a:xfrm>
          <a:prstGeom prst="rect">
            <a:avLst/>
          </a:prstGeom>
          <a:solidFill>
            <a:srgbClr val="001234"/>
          </a:solidFill>
          <a:ln w="12700" cap="flat" cmpd="sng">
            <a:solidFill>
              <a:srgbClr val="256E9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Timing: NA</a:t>
            </a:r>
            <a:endParaRPr sz="1100"/>
          </a:p>
        </p:txBody>
      </p:sp>
      <p:sp>
        <p:nvSpPr>
          <p:cNvPr id="195" name="Google Shape;195;p23"/>
          <p:cNvSpPr/>
          <p:nvPr/>
        </p:nvSpPr>
        <p:spPr>
          <a:xfrm>
            <a:off x="9334948" y="613187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Facilitator/instructor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3"/>
          <p:cNvSpPr/>
          <p:nvPr/>
        </p:nvSpPr>
        <p:spPr>
          <a:xfrm>
            <a:off x="9334948" y="844020"/>
            <a:ext cx="1847700" cy="3924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Write your text here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3"/>
          <p:cNvSpPr/>
          <p:nvPr/>
        </p:nvSpPr>
        <p:spPr>
          <a:xfrm>
            <a:off x="-1973898" y="637763"/>
            <a:ext cx="18477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24191"/>
                </a:solidFill>
                <a:latin typeface="Calibri"/>
                <a:ea typeface="Calibri"/>
                <a:cs typeface="Calibri"/>
                <a:sym typeface="Calibri"/>
              </a:rPr>
              <a:t>PPT designer’s notes</a:t>
            </a:r>
            <a:endParaRPr sz="1100">
              <a:solidFill>
                <a:srgbClr val="12419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3"/>
          <p:cNvSpPr/>
          <p:nvPr/>
        </p:nvSpPr>
        <p:spPr>
          <a:xfrm>
            <a:off x="-1973897" y="873100"/>
            <a:ext cx="1847700" cy="554100"/>
          </a:xfrm>
          <a:prstGeom prst="rect">
            <a:avLst/>
          </a:prstGeom>
          <a:noFill/>
          <a:ln w="9525" cap="flat" cmpd="sng">
            <a:solidFill>
              <a:srgbClr val="1241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Acest slide va fi pe pozitia [n]-8 in fiecare capitol, unde [n] – ultimul slide din acel capitol. </a:t>
            </a:r>
            <a:endParaRPr sz="1100"/>
          </a:p>
        </p:txBody>
      </p:sp>
      <p:pic>
        <p:nvPicPr>
          <p:cNvPr id="199" name="Google Shape;199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99832" y="4583512"/>
            <a:ext cx="1060248" cy="2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 txBox="1"/>
          <p:nvPr/>
        </p:nvSpPr>
        <p:spPr>
          <a:xfrm>
            <a:off x="468827" y="4618991"/>
            <a:ext cx="7231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Savnet 2021			Savnet</a:t>
            </a:r>
            <a:r>
              <a:rPr lang="en" sz="900">
                <a:solidFill>
                  <a:srgbClr val="000C8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Confidential			</a:t>
            </a:r>
            <a:r>
              <a:rPr lang="en" sz="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https://savnet.ro</a:t>
            </a:r>
            <a:r>
              <a:rPr lang="en" sz="900">
                <a:solidFill>
                  <a:srgbClr val="000C2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/>
          </a:p>
        </p:txBody>
      </p:sp>
      <p:sp>
        <p:nvSpPr>
          <p:cNvPr id="201" name="Google Shape;201;p23"/>
          <p:cNvSpPr txBox="1"/>
          <p:nvPr/>
        </p:nvSpPr>
        <p:spPr>
          <a:xfrm>
            <a:off x="340653" y="4583512"/>
            <a:ext cx="2007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</a:t>
            </a:r>
            <a:endParaRPr sz="900">
              <a:solidFill>
                <a:srgbClr val="12419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23"/>
          <p:cNvSpPr txBox="1"/>
          <p:nvPr/>
        </p:nvSpPr>
        <p:spPr>
          <a:xfrm>
            <a:off x="377036" y="243090"/>
            <a:ext cx="8383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124191"/>
                </a:solidFill>
                <a:latin typeface="Lato"/>
                <a:ea typeface="Lato"/>
                <a:cs typeface="Lato"/>
                <a:sym typeface="Lato"/>
              </a:rPr>
              <a:t>Recapitulare de data trecuta</a:t>
            </a:r>
            <a:endParaRPr sz="1100"/>
          </a:p>
        </p:txBody>
      </p:sp>
      <p:graphicFrame>
        <p:nvGraphicFramePr>
          <p:cNvPr id="203" name="Google Shape;203;p23"/>
          <p:cNvGraphicFramePr/>
          <p:nvPr/>
        </p:nvGraphicFramePr>
        <p:xfrm>
          <a:off x="377036" y="1103933"/>
          <a:ext cx="8383050" cy="2572700"/>
        </p:xfrm>
        <a:graphic>
          <a:graphicData uri="http://schemas.openxmlformats.org/drawingml/2006/table">
            <a:tbl>
              <a:tblPr firstRow="1" bandRow="1">
                <a:solidFill>
                  <a:srgbClr val="124191"/>
                </a:solidFill>
                <a:tableStyleId>{C6A71CA5-209D-4033-B9E4-E0F87B942D41}</a:tableStyleId>
              </a:tblPr>
              <a:tblGrid>
                <a:gridCol w="1884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98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latin typeface="Lato"/>
                          <a:ea typeface="Lato"/>
                          <a:cs typeface="Lato"/>
                          <a:sym typeface="Lato"/>
                        </a:rPr>
                        <a:t>Network Layer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CCCF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Functii</a:t>
                      </a:r>
                      <a:endParaRPr sz="1100"/>
                    </a:p>
                  </a:txBody>
                  <a:tcPr marL="68600" marR="68600" marT="34300" marB="34300" anchor="ctr">
                    <a:solidFill>
                      <a:srgbClr val="00C9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 bucată de cod definita separat de alte părți ale aplicației sau scriptului, care poate fi apelata oricand in cod.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F2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2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Tupluri</a:t>
                      </a:r>
                      <a:endParaRPr sz="15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secvențe de articole arbitrare.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F2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2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Dictionare</a:t>
                      </a:r>
                      <a:endParaRPr sz="15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00C9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similare listelor, dar ordinea articolelor nu contează.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F2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23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Exceptii</a:t>
                      </a:r>
                      <a:endParaRPr sz="1500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12419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SzPts val="1100"/>
                        <a:buNone/>
                      </a:pPr>
                      <a:r>
                        <a:rPr lang="en" sz="1100">
                          <a:solidFill>
                            <a:srgbClr val="12419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cod, care este executat atunci când apare o eroare asociată.</a:t>
                      </a:r>
                      <a:endParaRPr sz="1100">
                        <a:solidFill>
                          <a:srgbClr val="12419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8600" marR="68600" marT="34300" marB="34300" anchor="ctr">
                    <a:solidFill>
                      <a:srgbClr val="F2F4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6B4F81C551EB4CBCFBC019C3C1A6A7" ma:contentTypeVersion="12" ma:contentTypeDescription="Create a new document." ma:contentTypeScope="" ma:versionID="be749acb1a1330652bc855a8993811ca">
  <xsd:schema xmlns:xsd="http://www.w3.org/2001/XMLSchema" xmlns:xs="http://www.w3.org/2001/XMLSchema" xmlns:p="http://schemas.microsoft.com/office/2006/metadata/properties" xmlns:ns2="bfa78f9b-f547-404c-a5fd-35ceaa0009fa" xmlns:ns3="82c3304b-4b1c-4355-9d36-e865d824fe06" targetNamespace="http://schemas.microsoft.com/office/2006/metadata/properties" ma:root="true" ma:fieldsID="4d65d0e808892a2e4d97ba03a5226de9" ns2:_="" ns3:_="">
    <xsd:import namespace="bfa78f9b-f547-404c-a5fd-35ceaa0009fa"/>
    <xsd:import namespace="82c3304b-4b1c-4355-9d36-e865d824fe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a78f9b-f547-404c-a5fd-35ceaa0009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c3304b-4b1c-4355-9d36-e865d824fe0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2CB10B6-4167-4C2C-AB40-97009F4F590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96179B9-4720-4C07-B9D1-F7E0F7C3A9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a78f9b-f547-404c-a5fd-35ceaa0009fa"/>
    <ds:schemaRef ds:uri="82c3304b-4b1c-4355-9d36-e865d824fe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67ED3A6-2AFC-448D-B4E1-B6BEBD31F76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38</Slides>
  <Notes>38</Notes>
  <HiddenSlides>4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1</cp:revision>
  <dcterms:modified xsi:type="dcterms:W3CDTF">2022-06-30T18:47:25Z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0x010100416B4F81C551EB4CBCFBC019C3C1A6A7</vt:lpwstr>
  </property>
</Properties>
</file>